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6" r:id="rId2"/>
    <p:sldMasterId id="2147483678" r:id="rId3"/>
    <p:sldMasterId id="2147483690" r:id="rId4"/>
    <p:sldMasterId id="2147483702" r:id="rId5"/>
    <p:sldMasterId id="2147483714" r:id="rId6"/>
  </p:sldMasterIdLst>
  <p:notesMasterIdLst>
    <p:notesMasterId r:id="rId98"/>
  </p:notesMasterIdLst>
  <p:handoutMasterIdLst>
    <p:handoutMasterId r:id="rId99"/>
  </p:handoutMasterIdLst>
  <p:sldIdLst>
    <p:sldId id="684" r:id="rId7"/>
    <p:sldId id="657" r:id="rId8"/>
    <p:sldId id="656" r:id="rId9"/>
    <p:sldId id="659" r:id="rId10"/>
    <p:sldId id="729" r:id="rId11"/>
    <p:sldId id="667" r:id="rId12"/>
    <p:sldId id="725" r:id="rId13"/>
    <p:sldId id="727" r:id="rId14"/>
    <p:sldId id="731" r:id="rId15"/>
    <p:sldId id="733" r:id="rId16"/>
    <p:sldId id="735" r:id="rId17"/>
    <p:sldId id="607" r:id="rId18"/>
    <p:sldId id="482" r:id="rId19"/>
    <p:sldId id="658" r:id="rId20"/>
    <p:sldId id="765" r:id="rId21"/>
    <p:sldId id="766" r:id="rId22"/>
    <p:sldId id="767" r:id="rId23"/>
    <p:sldId id="768" r:id="rId24"/>
    <p:sldId id="770" r:id="rId25"/>
    <p:sldId id="771" r:id="rId26"/>
    <p:sldId id="772" r:id="rId27"/>
    <p:sldId id="773" r:id="rId28"/>
    <p:sldId id="774" r:id="rId29"/>
    <p:sldId id="775" r:id="rId30"/>
    <p:sldId id="776" r:id="rId31"/>
    <p:sldId id="652" r:id="rId32"/>
    <p:sldId id="764" r:id="rId33"/>
    <p:sldId id="646" r:id="rId34"/>
    <p:sldId id="648" r:id="rId35"/>
    <p:sldId id="720" r:id="rId36"/>
    <p:sldId id="649" r:id="rId37"/>
    <p:sldId id="670" r:id="rId38"/>
    <p:sldId id="671" r:id="rId39"/>
    <p:sldId id="672" r:id="rId40"/>
    <p:sldId id="673" r:id="rId41"/>
    <p:sldId id="677" r:id="rId42"/>
    <p:sldId id="753" r:id="rId43"/>
    <p:sldId id="783" r:id="rId44"/>
    <p:sldId id="757" r:id="rId45"/>
    <p:sldId id="763" r:id="rId46"/>
    <p:sldId id="760" r:id="rId47"/>
    <p:sldId id="762" r:id="rId48"/>
    <p:sldId id="748" r:id="rId49"/>
    <p:sldId id="744" r:id="rId50"/>
    <p:sldId id="745" r:id="rId51"/>
    <p:sldId id="746" r:id="rId52"/>
    <p:sldId id="678" r:id="rId53"/>
    <p:sldId id="777" r:id="rId54"/>
    <p:sldId id="682" r:id="rId55"/>
    <p:sldId id="268" r:id="rId56"/>
    <p:sldId id="567" r:id="rId57"/>
    <p:sldId id="538" r:id="rId58"/>
    <p:sldId id="539" r:id="rId59"/>
    <p:sldId id="752" r:id="rId60"/>
    <p:sldId id="545" r:id="rId61"/>
    <p:sldId id="588" r:id="rId62"/>
    <p:sldId id="597" r:id="rId63"/>
    <p:sldId id="619" r:id="rId64"/>
    <p:sldId id="375" r:id="rId65"/>
    <p:sldId id="721" r:id="rId66"/>
    <p:sldId id="778" r:id="rId67"/>
    <p:sldId id="779" r:id="rId68"/>
    <p:sldId id="780" r:id="rId69"/>
    <p:sldId id="781" r:id="rId70"/>
    <p:sldId id="782" r:id="rId71"/>
    <p:sldId id="371" r:id="rId72"/>
    <p:sldId id="566" r:id="rId73"/>
    <p:sldId id="704" r:id="rId74"/>
    <p:sldId id="705" r:id="rId75"/>
    <p:sldId id="706" r:id="rId76"/>
    <p:sldId id="709" r:id="rId77"/>
    <p:sldId id="710" r:id="rId78"/>
    <p:sldId id="711" r:id="rId79"/>
    <p:sldId id="712" r:id="rId80"/>
    <p:sldId id="713" r:id="rId81"/>
    <p:sldId id="714" r:id="rId82"/>
    <p:sldId id="715" r:id="rId83"/>
    <p:sldId id="716" r:id="rId84"/>
    <p:sldId id="717" r:id="rId85"/>
    <p:sldId id="718" r:id="rId86"/>
    <p:sldId id="600" r:id="rId87"/>
    <p:sldId id="681" r:id="rId88"/>
    <p:sldId id="669" r:id="rId89"/>
    <p:sldId id="391" r:id="rId90"/>
    <p:sldId id="674" r:id="rId91"/>
    <p:sldId id="675" r:id="rId92"/>
    <p:sldId id="570" r:id="rId93"/>
    <p:sldId id="592" r:id="rId94"/>
    <p:sldId id="759" r:id="rId95"/>
    <p:sldId id="703" r:id="rId96"/>
    <p:sldId id="638" r:id="rId97"/>
  </p:sldIdLst>
  <p:sldSz cx="10287000" cy="6858000" type="35mm"/>
  <p:notesSz cx="6858000" cy="9021763"/>
  <p:defaultTextStyle>
    <a:defPPr>
      <a:defRPr lang="en-US"/>
    </a:defPPr>
    <a:lvl1pPr algn="l" rtl="0" eaLnBrk="0" fontAlgn="base" hangingPunct="0">
      <a:spcBef>
        <a:spcPct val="0"/>
      </a:spcBef>
      <a:spcAft>
        <a:spcPct val="0"/>
      </a:spcAft>
      <a:defRPr sz="2800" kern="1200">
        <a:solidFill>
          <a:srgbClr val="FFFF00"/>
        </a:solidFill>
        <a:latin typeface="Times New Roman" pitchFamily="18" charset="0"/>
        <a:ea typeface="+mn-ea"/>
        <a:cs typeface="+mn-cs"/>
      </a:defRPr>
    </a:lvl1pPr>
    <a:lvl2pPr marL="456516" algn="l" rtl="0" eaLnBrk="0" fontAlgn="base" hangingPunct="0">
      <a:spcBef>
        <a:spcPct val="0"/>
      </a:spcBef>
      <a:spcAft>
        <a:spcPct val="0"/>
      </a:spcAft>
      <a:defRPr sz="2800" kern="1200">
        <a:solidFill>
          <a:srgbClr val="FFFF00"/>
        </a:solidFill>
        <a:latin typeface="Times New Roman" pitchFamily="18" charset="0"/>
        <a:ea typeface="+mn-ea"/>
        <a:cs typeface="+mn-cs"/>
      </a:defRPr>
    </a:lvl2pPr>
    <a:lvl3pPr marL="913031" algn="l" rtl="0" eaLnBrk="0" fontAlgn="base" hangingPunct="0">
      <a:spcBef>
        <a:spcPct val="0"/>
      </a:spcBef>
      <a:spcAft>
        <a:spcPct val="0"/>
      </a:spcAft>
      <a:defRPr sz="2800" kern="1200">
        <a:solidFill>
          <a:srgbClr val="FFFF00"/>
        </a:solidFill>
        <a:latin typeface="Times New Roman" pitchFamily="18" charset="0"/>
        <a:ea typeface="+mn-ea"/>
        <a:cs typeface="+mn-cs"/>
      </a:defRPr>
    </a:lvl3pPr>
    <a:lvl4pPr marL="1369548" algn="l" rtl="0" eaLnBrk="0" fontAlgn="base" hangingPunct="0">
      <a:spcBef>
        <a:spcPct val="0"/>
      </a:spcBef>
      <a:spcAft>
        <a:spcPct val="0"/>
      </a:spcAft>
      <a:defRPr sz="2800" kern="1200">
        <a:solidFill>
          <a:srgbClr val="FFFF00"/>
        </a:solidFill>
        <a:latin typeface="Times New Roman" pitchFamily="18" charset="0"/>
        <a:ea typeface="+mn-ea"/>
        <a:cs typeface="+mn-cs"/>
      </a:defRPr>
    </a:lvl4pPr>
    <a:lvl5pPr marL="1826069" algn="l" rtl="0" eaLnBrk="0" fontAlgn="base" hangingPunct="0">
      <a:spcBef>
        <a:spcPct val="0"/>
      </a:spcBef>
      <a:spcAft>
        <a:spcPct val="0"/>
      </a:spcAft>
      <a:defRPr sz="2800" kern="1200">
        <a:solidFill>
          <a:srgbClr val="FFFF00"/>
        </a:solidFill>
        <a:latin typeface="Times New Roman" pitchFamily="18" charset="0"/>
        <a:ea typeface="+mn-ea"/>
        <a:cs typeface="+mn-cs"/>
      </a:defRPr>
    </a:lvl5pPr>
    <a:lvl6pPr marL="2282582" algn="l" defTabSz="913031" rtl="0" eaLnBrk="1" latinLnBrk="0" hangingPunct="1">
      <a:defRPr sz="2800" kern="1200">
        <a:solidFill>
          <a:srgbClr val="FFFF00"/>
        </a:solidFill>
        <a:latin typeface="Times New Roman" pitchFamily="18" charset="0"/>
        <a:ea typeface="+mn-ea"/>
        <a:cs typeface="+mn-cs"/>
      </a:defRPr>
    </a:lvl6pPr>
    <a:lvl7pPr marL="2739099" algn="l" defTabSz="913031" rtl="0" eaLnBrk="1" latinLnBrk="0" hangingPunct="1">
      <a:defRPr sz="2800" kern="1200">
        <a:solidFill>
          <a:srgbClr val="FFFF00"/>
        </a:solidFill>
        <a:latin typeface="Times New Roman" pitchFamily="18" charset="0"/>
        <a:ea typeface="+mn-ea"/>
        <a:cs typeface="+mn-cs"/>
      </a:defRPr>
    </a:lvl7pPr>
    <a:lvl8pPr marL="3195618" algn="l" defTabSz="913031" rtl="0" eaLnBrk="1" latinLnBrk="0" hangingPunct="1">
      <a:defRPr sz="2800" kern="1200">
        <a:solidFill>
          <a:srgbClr val="FFFF00"/>
        </a:solidFill>
        <a:latin typeface="Times New Roman" pitchFamily="18" charset="0"/>
        <a:ea typeface="+mn-ea"/>
        <a:cs typeface="+mn-cs"/>
      </a:defRPr>
    </a:lvl8pPr>
    <a:lvl9pPr marL="3652140" algn="l" defTabSz="913031" rtl="0" eaLnBrk="1" latinLnBrk="0" hangingPunct="1">
      <a:defRPr sz="2800" kern="1200">
        <a:solidFill>
          <a:srgbClr val="FFFF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4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00FF"/>
    <a:srgbClr val="F6E00A"/>
    <a:srgbClr val="0066FF"/>
    <a:srgbClr val="FF6600"/>
    <a:srgbClr val="FF3399"/>
    <a:srgbClr val="FF0033"/>
    <a:srgbClr val="CECECE"/>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4" autoAdjust="0"/>
    <p:restoredTop sz="84902" autoAdjust="0"/>
  </p:normalViewPr>
  <p:slideViewPr>
    <p:cSldViewPr>
      <p:cViewPr varScale="1">
        <p:scale>
          <a:sx n="99" d="100"/>
          <a:sy n="99" d="100"/>
        </p:scale>
        <p:origin x="1692" y="7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918"/>
    </p:cViewPr>
  </p:sorterViewPr>
  <p:notesViewPr>
    <p:cSldViewPr>
      <p:cViewPr varScale="1">
        <p:scale>
          <a:sx n="43" d="100"/>
          <a:sy n="43" d="100"/>
        </p:scale>
        <p:origin x="-1326" y="-84"/>
      </p:cViewPr>
      <p:guideLst>
        <p:guide orient="horz" pos="2842"/>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38463" cy="454025"/>
          </a:xfrm>
          <a:prstGeom prst="rect">
            <a:avLst/>
          </a:prstGeom>
          <a:noFill/>
          <a:ln w="12700">
            <a:noFill/>
            <a:miter lim="800000"/>
            <a:headEnd type="none" w="sm" len="sm"/>
            <a:tailEnd type="none" w="sm" len="sm"/>
          </a:ln>
          <a:effectLst/>
        </p:spPr>
        <p:txBody>
          <a:bodyPr vert="horz" wrap="square" lIns="90687" tIns="45344" rIns="90687" bIns="45344" numCol="1" anchor="t" anchorCtr="0" compatLnSpc="1">
            <a:prstTxWarp prst="textNoShape">
              <a:avLst/>
            </a:prstTxWarp>
          </a:bodyPr>
          <a:lstStyle>
            <a:lvl1pPr defTabSz="906463">
              <a:defRPr sz="1200"/>
            </a:lvl1pPr>
          </a:lstStyle>
          <a:p>
            <a:pPr>
              <a:defRPr/>
            </a:pPr>
            <a:endParaRPr lang="en-US"/>
          </a:p>
        </p:txBody>
      </p:sp>
      <p:sp>
        <p:nvSpPr>
          <p:cNvPr id="23555" name="Rectangle 3"/>
          <p:cNvSpPr>
            <a:spLocks noGrp="1" noChangeArrowheads="1"/>
          </p:cNvSpPr>
          <p:nvPr>
            <p:ph type="dt" sz="quarter" idx="1"/>
          </p:nvPr>
        </p:nvSpPr>
        <p:spPr bwMode="auto">
          <a:xfrm>
            <a:off x="3919538" y="0"/>
            <a:ext cx="2938462" cy="454025"/>
          </a:xfrm>
          <a:prstGeom prst="rect">
            <a:avLst/>
          </a:prstGeom>
          <a:noFill/>
          <a:ln w="12700">
            <a:noFill/>
            <a:miter lim="800000"/>
            <a:headEnd type="none" w="sm" len="sm"/>
            <a:tailEnd type="none" w="sm" len="sm"/>
          </a:ln>
          <a:effectLst/>
        </p:spPr>
        <p:txBody>
          <a:bodyPr vert="horz" wrap="square" lIns="90687" tIns="45344" rIns="90687" bIns="45344" numCol="1" anchor="t" anchorCtr="0" compatLnSpc="1">
            <a:prstTxWarp prst="textNoShape">
              <a:avLst/>
            </a:prstTxWarp>
          </a:bodyPr>
          <a:lstStyle>
            <a:lvl1pPr algn="r" defTabSz="906463">
              <a:defRPr sz="1200"/>
            </a:lvl1pPr>
          </a:lstStyle>
          <a:p>
            <a:pPr>
              <a:defRPr/>
            </a:pPr>
            <a:endParaRPr lang="en-US"/>
          </a:p>
        </p:txBody>
      </p:sp>
      <p:sp>
        <p:nvSpPr>
          <p:cNvPr id="23556" name="Rectangle 4"/>
          <p:cNvSpPr>
            <a:spLocks noGrp="1" noChangeArrowheads="1"/>
          </p:cNvSpPr>
          <p:nvPr>
            <p:ph type="ftr" sz="quarter" idx="2"/>
          </p:nvPr>
        </p:nvSpPr>
        <p:spPr bwMode="auto">
          <a:xfrm>
            <a:off x="0" y="8553450"/>
            <a:ext cx="2938463" cy="455613"/>
          </a:xfrm>
          <a:prstGeom prst="rect">
            <a:avLst/>
          </a:prstGeom>
          <a:noFill/>
          <a:ln w="12700">
            <a:noFill/>
            <a:miter lim="800000"/>
            <a:headEnd type="none" w="sm" len="sm"/>
            <a:tailEnd type="none" w="sm" len="sm"/>
          </a:ln>
          <a:effectLst/>
        </p:spPr>
        <p:txBody>
          <a:bodyPr vert="horz" wrap="square" lIns="90687" tIns="45344" rIns="90687" bIns="45344" numCol="1" anchor="b" anchorCtr="0" compatLnSpc="1">
            <a:prstTxWarp prst="textNoShape">
              <a:avLst/>
            </a:prstTxWarp>
          </a:bodyPr>
          <a:lstStyle>
            <a:lvl1pPr defTabSz="906463">
              <a:defRPr sz="1200"/>
            </a:lvl1pPr>
          </a:lstStyle>
          <a:p>
            <a:pPr>
              <a:defRPr/>
            </a:pPr>
            <a:endParaRPr lang="en-US"/>
          </a:p>
        </p:txBody>
      </p:sp>
      <p:sp>
        <p:nvSpPr>
          <p:cNvPr id="23557" name="Rectangle 5"/>
          <p:cNvSpPr>
            <a:spLocks noGrp="1" noChangeArrowheads="1"/>
          </p:cNvSpPr>
          <p:nvPr>
            <p:ph type="sldNum" sz="quarter" idx="3"/>
          </p:nvPr>
        </p:nvSpPr>
        <p:spPr bwMode="auto">
          <a:xfrm>
            <a:off x="3919538" y="8553450"/>
            <a:ext cx="2938462" cy="455613"/>
          </a:xfrm>
          <a:prstGeom prst="rect">
            <a:avLst/>
          </a:prstGeom>
          <a:noFill/>
          <a:ln w="12700">
            <a:noFill/>
            <a:miter lim="800000"/>
            <a:headEnd type="none" w="sm" len="sm"/>
            <a:tailEnd type="none" w="sm" len="sm"/>
          </a:ln>
          <a:effectLst/>
        </p:spPr>
        <p:txBody>
          <a:bodyPr vert="horz" wrap="square" lIns="90687" tIns="45344" rIns="90687" bIns="45344" numCol="1" anchor="b" anchorCtr="0" compatLnSpc="1">
            <a:prstTxWarp prst="textNoShape">
              <a:avLst/>
            </a:prstTxWarp>
          </a:bodyPr>
          <a:lstStyle>
            <a:lvl1pPr algn="r" defTabSz="906463">
              <a:defRPr sz="1200"/>
            </a:lvl1pPr>
          </a:lstStyle>
          <a:p>
            <a:pPr>
              <a:defRPr/>
            </a:pPr>
            <a:fld id="{E6923EF4-11AD-4A4E-BA9F-1196CFF32020}" type="slidenum">
              <a:rPr lang="en-US"/>
              <a:pPr>
                <a:defRPr/>
              </a:pPr>
              <a:t>‹#›</a:t>
            </a:fld>
            <a:endParaRPr lang="en-US"/>
          </a:p>
        </p:txBody>
      </p:sp>
    </p:spTree>
    <p:extLst>
      <p:ext uri="{BB962C8B-B14F-4D97-AF65-F5344CB8AC3E}">
        <p14:creationId xmlns:p14="http://schemas.microsoft.com/office/powerpoint/2010/main" val="449437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24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516"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031"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9548"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606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2582" algn="l" defTabSz="913031" rtl="0" eaLnBrk="1" latinLnBrk="0" hangingPunct="1">
      <a:defRPr sz="1200" kern="1200">
        <a:solidFill>
          <a:schemeClr val="tx1"/>
        </a:solidFill>
        <a:latin typeface="+mn-lt"/>
        <a:ea typeface="+mn-ea"/>
        <a:cs typeface="+mn-cs"/>
      </a:defRPr>
    </a:lvl6pPr>
    <a:lvl7pPr marL="2739099" algn="l" defTabSz="913031" rtl="0" eaLnBrk="1" latinLnBrk="0" hangingPunct="1">
      <a:defRPr sz="1200" kern="1200">
        <a:solidFill>
          <a:schemeClr val="tx1"/>
        </a:solidFill>
        <a:latin typeface="+mn-lt"/>
        <a:ea typeface="+mn-ea"/>
        <a:cs typeface="+mn-cs"/>
      </a:defRPr>
    </a:lvl7pPr>
    <a:lvl8pPr marL="3195618" algn="l" defTabSz="913031" rtl="0" eaLnBrk="1" latinLnBrk="0" hangingPunct="1">
      <a:defRPr sz="1200" kern="1200">
        <a:solidFill>
          <a:schemeClr val="tx1"/>
        </a:solidFill>
        <a:latin typeface="+mn-lt"/>
        <a:ea typeface="+mn-ea"/>
        <a:cs typeface="+mn-cs"/>
      </a:defRPr>
    </a:lvl8pPr>
    <a:lvl9pPr marL="3652140" algn="l" defTabSz="9130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endParaRPr lang="en-US" dirty="0"/>
          </a:p>
        </p:txBody>
      </p:sp>
    </p:spTree>
    <p:extLst>
      <p:ext uri="{BB962C8B-B14F-4D97-AF65-F5344CB8AC3E}">
        <p14:creationId xmlns:p14="http://schemas.microsoft.com/office/powerpoint/2010/main" val="422557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4613" y="8569340"/>
            <a:ext cx="2971800" cy="450852"/>
          </a:xfrm>
          <a:prstGeom prst="rect">
            <a:avLst/>
          </a:prstGeom>
          <a:noFill/>
        </p:spPr>
        <p:txBody>
          <a:bodyPr/>
          <a:lstStyle/>
          <a:p>
            <a:fld id="{2D128DBC-F24B-46BD-BA1C-AB4BCFFECD01}" type="slidenum">
              <a:rPr lang="en-US" smtClean="0"/>
              <a:pPr/>
              <a:t>10</a:t>
            </a:fld>
            <a:endParaRPr lang="en-US" smtClean="0"/>
          </a:p>
        </p:txBody>
      </p:sp>
      <p:sp>
        <p:nvSpPr>
          <p:cNvPr id="61443" name="Rectangle 2"/>
          <p:cNvSpPr>
            <a:spLocks noGrp="1" noRot="1" noChangeAspect="1" noChangeArrowheads="1" noTextEdit="1"/>
          </p:cNvSpPr>
          <p:nvPr>
            <p:ph type="sldImg"/>
          </p:nvPr>
        </p:nvSpPr>
        <p:spPr>
          <a:xfrm>
            <a:off x="892175" y="676275"/>
            <a:ext cx="5073650" cy="3382963"/>
          </a:xfrm>
          <a:prstGeom prst="rect">
            <a:avLst/>
          </a:prstGeom>
          <a:ln/>
        </p:spPr>
      </p:sp>
      <p:sp>
        <p:nvSpPr>
          <p:cNvPr id="61444"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r>
              <a:rPr lang="en-US" smtClean="0"/>
              <a:t>The Forest Agencies may “shop” for resources in their system, which may not be the closest, appropriate resources, but because of financial or management policies may be required to do so. Orders will not be sent to the California Mutual Aid System until directed to do so by the IC or Agency Administrator. </a:t>
            </a:r>
          </a:p>
        </p:txBody>
      </p:sp>
    </p:spTree>
    <p:extLst>
      <p:ext uri="{BB962C8B-B14F-4D97-AF65-F5344CB8AC3E}">
        <p14:creationId xmlns:p14="http://schemas.microsoft.com/office/powerpoint/2010/main" val="146269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569340"/>
            <a:ext cx="2971800" cy="450852"/>
          </a:xfrm>
          <a:prstGeom prst="rect">
            <a:avLst/>
          </a:prstGeom>
          <a:noFill/>
        </p:spPr>
        <p:txBody>
          <a:bodyPr/>
          <a:lstStyle/>
          <a:p>
            <a:fld id="{4F1C9B9B-7D81-4D57-8E44-A08EF6EFC770}" type="slidenum">
              <a:rPr lang="en-US" smtClean="0"/>
              <a:pPr/>
              <a:t>11</a:t>
            </a:fld>
            <a:endParaRPr lang="en-US" smtClean="0"/>
          </a:p>
        </p:txBody>
      </p:sp>
      <p:sp>
        <p:nvSpPr>
          <p:cNvPr id="62467" name="Rectangle 2"/>
          <p:cNvSpPr>
            <a:spLocks noGrp="1" noRot="1" noChangeAspect="1" noChangeArrowheads="1" noTextEdit="1"/>
          </p:cNvSpPr>
          <p:nvPr>
            <p:ph type="sldImg"/>
          </p:nvPr>
        </p:nvSpPr>
        <p:spPr>
          <a:xfrm>
            <a:off x="892175" y="676275"/>
            <a:ext cx="5073650" cy="3382963"/>
          </a:xfrm>
          <a:prstGeom prst="rect">
            <a:avLst/>
          </a:prstGeom>
          <a:ln/>
        </p:spPr>
      </p:sp>
      <p:sp>
        <p:nvSpPr>
          <p:cNvPr id="62468"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r>
              <a:rPr lang="en-US" dirty="0" smtClean="0"/>
              <a:t>Once the Forest agencies has decided to request (go into the X box) Local Government, that order should be placed to the Operational Area Coordination Center in which the incident is occurring in. Once the MA “ordering door” has been opened with a OA Coordination Center, and even if the incident moves into another OA, the ordering  connection should not change. </a:t>
            </a:r>
          </a:p>
        </p:txBody>
      </p:sp>
    </p:spTree>
    <p:extLst>
      <p:ext uri="{BB962C8B-B14F-4D97-AF65-F5344CB8AC3E}">
        <p14:creationId xmlns:p14="http://schemas.microsoft.com/office/powerpoint/2010/main" val="50525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892175" y="676275"/>
            <a:ext cx="5073650" cy="3382963"/>
          </a:xfrm>
          <a:prstGeom prst="rect">
            <a:avLst/>
          </a:prstGeom>
          <a:noFill/>
          <a:ln>
            <a:solidFill>
              <a:srgbClr val="000000"/>
            </a:solidFill>
            <a:miter lim="800000"/>
            <a:headEnd/>
            <a:tailEnd/>
          </a:ln>
        </p:spPr>
      </p:sp>
      <p:sp>
        <p:nvSpPr>
          <p:cNvPr id="56323" name="Rectangle 3"/>
          <p:cNvSpPr>
            <a:spLocks noGrp="1" noChangeArrowheads="1"/>
          </p:cNvSpPr>
          <p:nvPr>
            <p:ph type="body" idx="1"/>
          </p:nvPr>
        </p:nvSpPr>
        <p:spPr bwMode="auto">
          <a:xfrm>
            <a:off x="685800" y="4284663"/>
            <a:ext cx="5486400" cy="4060825"/>
          </a:xfrm>
          <a:prstGeom prst="rect">
            <a:avLst/>
          </a:prstGeom>
          <a:noFill/>
          <a:ln>
            <a:miter lim="800000"/>
            <a:headEnd/>
            <a:tailEnd/>
          </a:ln>
        </p:spPr>
        <p:txBody>
          <a:bodyPr/>
          <a:lstStyle/>
          <a:p>
            <a:endParaRPr lang="en-US" dirty="0" smtClean="0"/>
          </a:p>
        </p:txBody>
      </p:sp>
    </p:spTree>
    <p:extLst>
      <p:ext uri="{BB962C8B-B14F-4D97-AF65-F5344CB8AC3E}">
        <p14:creationId xmlns:p14="http://schemas.microsoft.com/office/powerpoint/2010/main" val="270699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Salary</a:t>
            </a:r>
            <a:r>
              <a:rPr lang="en-US" baseline="0" dirty="0" smtClean="0"/>
              <a:t> Survey is required to be updated Annually – An Agency may update more often as changes occur. Salary surveys shall be submitted each year. Failure to do so results in no payment. </a:t>
            </a:r>
            <a:endParaRPr lang="en-US" dirty="0"/>
          </a:p>
        </p:txBody>
      </p:sp>
    </p:spTree>
    <p:extLst>
      <p:ext uri="{BB962C8B-B14F-4D97-AF65-F5344CB8AC3E}">
        <p14:creationId xmlns:p14="http://schemas.microsoft.com/office/powerpoint/2010/main" val="206185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p:cNvSpPr>
          <p:nvPr>
            <p:ph type="sldImg"/>
          </p:nvPr>
        </p:nvSpPr>
        <p:spPr bwMode="auto">
          <a:xfrm>
            <a:off x="892175" y="676275"/>
            <a:ext cx="5073650" cy="3382963"/>
          </a:xfrm>
          <a:prstGeom prst="rect">
            <a:avLst/>
          </a:prstGeom>
          <a:noFill/>
          <a:ln w="12700">
            <a:solidFill>
              <a:srgbClr val="000000"/>
            </a:solidFill>
            <a:miter lim="800000"/>
            <a:headEnd/>
            <a:tailEnd/>
          </a:ln>
        </p:spPr>
      </p:sp>
      <p:sp>
        <p:nvSpPr>
          <p:cNvPr id="259075"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endParaRPr lang="en-US" dirty="0" smtClean="0"/>
          </a:p>
          <a:p>
            <a:pPr marL="0" indent="0">
              <a:buNone/>
            </a:pPr>
            <a:r>
              <a:rPr lang="en-US" dirty="0" smtClean="0"/>
              <a:t>1.  16 hour maximum allowable on apparatus.</a:t>
            </a:r>
          </a:p>
          <a:p>
            <a:pPr marL="228600" indent="-228600">
              <a:buAutoNum type="arabicPeriod"/>
            </a:pPr>
            <a:r>
              <a:rPr lang="en-US" dirty="0" smtClean="0"/>
              <a:t>That the pump rating</a:t>
            </a:r>
            <a:r>
              <a:rPr lang="en-US" baseline="0" dirty="0" smtClean="0"/>
              <a:t> plaque is the test of accuracy and survives audit.</a:t>
            </a:r>
          </a:p>
          <a:p>
            <a:pPr marL="228600" indent="-228600">
              <a:buAutoNum type="arabicPeriod"/>
            </a:pPr>
            <a:r>
              <a:rPr lang="en-US" baseline="0" dirty="0" smtClean="0"/>
              <a:t>That POV’s and Rentals are generally problematic and AOV’s are the best way to go.</a:t>
            </a:r>
          </a:p>
          <a:p>
            <a:pPr marL="228600" indent="-228600">
              <a:buAutoNum type="arabicPeriod"/>
            </a:pPr>
            <a:endParaRPr lang="en-US" dirty="0" smtClean="0"/>
          </a:p>
        </p:txBody>
      </p:sp>
    </p:spTree>
    <p:extLst>
      <p:ext uri="{BB962C8B-B14F-4D97-AF65-F5344CB8AC3E}">
        <p14:creationId xmlns:p14="http://schemas.microsoft.com/office/powerpoint/2010/main" val="386734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r>
              <a:rPr lang="en-US" dirty="0" smtClean="0"/>
              <a:t>The</a:t>
            </a:r>
            <a:r>
              <a:rPr lang="en-US" baseline="0" dirty="0" smtClean="0"/>
              <a:t> rate will need to accompany a signed salary survey including the rate and the administrative rate calculation sheet is required and now part of the salary survey. </a:t>
            </a:r>
          </a:p>
          <a:p>
            <a:endParaRPr lang="en-US" dirty="0"/>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160982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163390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4031222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r>
              <a:rPr lang="en-US" dirty="0" smtClean="0"/>
              <a:t>If your MOU/MOA/GRB is</a:t>
            </a:r>
            <a:r>
              <a:rPr lang="en-US" baseline="0" dirty="0" smtClean="0"/>
              <a:t> set to expire and your agency is still in bargaining, you must submit a letter of explanation to CAL OES stating so to continue with prior MOU/MOA/GBR (contractual/guidelines).</a:t>
            </a:r>
            <a:endParaRPr lang="en-US" dirty="0"/>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2052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242962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This starts with an order and a request. If you don’t have one, don’t go. If you have one (and you should be holding it</a:t>
            </a:r>
            <a:r>
              <a:rPr lang="en-US" baseline="0" dirty="0" smtClean="0"/>
              <a:t> in your hand) it’s on you to know how you’re going out. If you don’t know, ask. If you don’t get an answer, don’t go until you get one.  * This includes FEMT, FEMP, and other positions.  They most likely will be at the incident after OES has left and need to understand Exhibit H, and F-42 process. Refer to OES Operations Bulletin #8.</a:t>
            </a:r>
            <a:endParaRPr lang="en-US" dirty="0"/>
          </a:p>
        </p:txBody>
      </p:sp>
    </p:spTree>
    <p:extLst>
      <p:ext uri="{BB962C8B-B14F-4D97-AF65-F5344CB8AC3E}">
        <p14:creationId xmlns:p14="http://schemas.microsoft.com/office/powerpoint/2010/main" val="2920477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233505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1392951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415796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180769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954"/>
            <a:ext cx="5486400" cy="4059486"/>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51397"/>
          </a:xfrm>
          <a:prstGeom prst="rect">
            <a:avLst/>
          </a:prstGeom>
        </p:spPr>
        <p:txBody>
          <a:bodyPr/>
          <a:lstStyle/>
          <a:p>
            <a:r>
              <a:rPr lang="en-US" smtClean="0"/>
              <a:t>2015 California Fire Assistance Agreement Rates and Reimbursement Workshop</a:t>
            </a:r>
            <a:endParaRPr lang="en-US" dirty="0"/>
          </a:p>
        </p:txBody>
      </p:sp>
      <p:sp>
        <p:nvSpPr>
          <p:cNvPr id="5" name="Footer Placeholder 4"/>
          <p:cNvSpPr>
            <a:spLocks noGrp="1"/>
          </p:cNvSpPr>
          <p:nvPr>
            <p:ph type="ftr" sz="quarter" idx="11"/>
          </p:nvPr>
        </p:nvSpPr>
        <p:spPr>
          <a:xfrm>
            <a:off x="0" y="8568826"/>
            <a:ext cx="2971800" cy="451397"/>
          </a:xfrm>
          <a:prstGeom prst="rect">
            <a:avLst/>
          </a:prstGeom>
        </p:spPr>
        <p:txBody>
          <a:bodyPr/>
          <a:lstStyle/>
          <a:p>
            <a:r>
              <a:rPr lang="en-US" smtClean="0"/>
              <a:t>2015</a:t>
            </a:r>
            <a:endParaRPr lang="en-US" dirty="0"/>
          </a:p>
        </p:txBody>
      </p:sp>
    </p:spTree>
    <p:extLst>
      <p:ext uri="{BB962C8B-B14F-4D97-AF65-F5344CB8AC3E}">
        <p14:creationId xmlns:p14="http://schemas.microsoft.com/office/powerpoint/2010/main" val="2625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Self explanatory</a:t>
            </a:r>
            <a:endParaRPr lang="en-US" dirty="0"/>
          </a:p>
        </p:txBody>
      </p:sp>
    </p:spTree>
    <p:extLst>
      <p:ext uri="{BB962C8B-B14F-4D97-AF65-F5344CB8AC3E}">
        <p14:creationId xmlns:p14="http://schemas.microsoft.com/office/powerpoint/2010/main" val="2182630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This</a:t>
            </a:r>
            <a:r>
              <a:rPr lang="en-US" baseline="0" dirty="0" smtClean="0"/>
              <a:t> slide illustrates the economics of the cost associated with CFAA reimbursements as compared to the 2017 annual budgets of California Fire Departments.</a:t>
            </a:r>
            <a:endParaRPr lang="en-US" dirty="0"/>
          </a:p>
        </p:txBody>
      </p:sp>
    </p:spTree>
    <p:extLst>
      <p:ext uri="{BB962C8B-B14F-4D97-AF65-F5344CB8AC3E}">
        <p14:creationId xmlns:p14="http://schemas.microsoft.com/office/powerpoint/2010/main" val="379290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Cover the exclusions of damage or loss of equipment</a:t>
            </a:r>
            <a:r>
              <a:rPr lang="en-US" baseline="0" dirty="0" smtClean="0"/>
              <a:t> and that the process for both is arduous, time consuming and has to be done correctly in order to be reimbursed.</a:t>
            </a:r>
            <a:endParaRPr lang="en-US" dirty="0"/>
          </a:p>
        </p:txBody>
      </p:sp>
    </p:spTree>
    <p:extLst>
      <p:ext uri="{BB962C8B-B14F-4D97-AF65-F5344CB8AC3E}">
        <p14:creationId xmlns:p14="http://schemas.microsoft.com/office/powerpoint/2010/main" val="299720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I usually have a conversation about the strike team who got gas in town because</a:t>
            </a:r>
            <a:r>
              <a:rPr lang="en-US" baseline="0" dirty="0" smtClean="0"/>
              <a:t> the fuel line in camp was too long. I also talk about no fuel in camp and the exception to buying fuel in town. AND GETTING PRIOR APPROVAL.</a:t>
            </a:r>
            <a:endParaRPr lang="en-US" dirty="0"/>
          </a:p>
        </p:txBody>
      </p:sp>
    </p:spTree>
    <p:extLst>
      <p:ext uri="{BB962C8B-B14F-4D97-AF65-F5344CB8AC3E}">
        <p14:creationId xmlns:p14="http://schemas.microsoft.com/office/powerpoint/2010/main" val="3272720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I remind Region V strike</a:t>
            </a:r>
            <a:r>
              <a:rPr lang="en-US" baseline="0" dirty="0" smtClean="0"/>
              <a:t> team leaders that they very well might have a mix bag of resources from out of the region and they will have to deal with this issue.</a:t>
            </a:r>
            <a:endParaRPr lang="en-US" dirty="0"/>
          </a:p>
        </p:txBody>
      </p:sp>
    </p:spTree>
    <p:extLst>
      <p:ext uri="{BB962C8B-B14F-4D97-AF65-F5344CB8AC3E}">
        <p14:creationId xmlns:p14="http://schemas.microsoft.com/office/powerpoint/2010/main" val="277430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A partial</a:t>
            </a:r>
            <a:r>
              <a:rPr lang="en-US" baseline="0" dirty="0" smtClean="0"/>
              <a:t> list of agreements. You should be familiar with them.</a:t>
            </a:r>
          </a:p>
          <a:p>
            <a:r>
              <a:rPr lang="en-US" baseline="0" dirty="0" smtClean="0"/>
              <a:t>* Old 7 points of light</a:t>
            </a:r>
            <a:endParaRPr lang="en-US" dirty="0"/>
          </a:p>
        </p:txBody>
      </p:sp>
    </p:spTree>
    <p:extLst>
      <p:ext uri="{BB962C8B-B14F-4D97-AF65-F5344CB8AC3E}">
        <p14:creationId xmlns:p14="http://schemas.microsoft.com/office/powerpoint/2010/main" val="1906271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bwMode="auto">
          <a:xfrm>
            <a:off x="892175" y="676275"/>
            <a:ext cx="5073650" cy="3382963"/>
          </a:xfrm>
          <a:prstGeom prst="rect">
            <a:avLst/>
          </a:prstGeom>
          <a:noFill/>
          <a:ln>
            <a:solidFill>
              <a:srgbClr val="000000"/>
            </a:solidFill>
            <a:miter lim="800000"/>
            <a:headEnd/>
            <a:tailEnd/>
          </a:ln>
        </p:spPr>
      </p:sp>
      <p:sp>
        <p:nvSpPr>
          <p:cNvPr id="266243" name="Rectangle 3"/>
          <p:cNvSpPr>
            <a:spLocks noGrp="1" noChangeArrowheads="1"/>
          </p:cNvSpPr>
          <p:nvPr>
            <p:ph type="body" idx="1"/>
          </p:nvPr>
        </p:nvSpPr>
        <p:spPr bwMode="auto">
          <a:xfrm>
            <a:off x="685800" y="4284663"/>
            <a:ext cx="5486400" cy="4060825"/>
          </a:xfrm>
          <a:prstGeom prst="rect">
            <a:avLst/>
          </a:prstGeom>
          <a:noFill/>
          <a:ln>
            <a:miter lim="800000"/>
            <a:headEnd/>
            <a:tailEnd/>
          </a:ln>
        </p:spPr>
        <p:txBody>
          <a:bodyPr/>
          <a:lstStyle/>
          <a:p>
            <a:r>
              <a:rPr lang="en-US" dirty="0" smtClean="0"/>
              <a:t>I</a:t>
            </a:r>
            <a:r>
              <a:rPr lang="en-US" baseline="0" dirty="0" smtClean="0"/>
              <a:t> talk about the likely hood of no OES AREP being there.</a:t>
            </a:r>
            <a:endParaRPr lang="en-US" dirty="0" smtClean="0"/>
          </a:p>
        </p:txBody>
      </p:sp>
    </p:spTree>
    <p:extLst>
      <p:ext uri="{BB962C8B-B14F-4D97-AF65-F5344CB8AC3E}">
        <p14:creationId xmlns:p14="http://schemas.microsoft.com/office/powerpoint/2010/main" val="4220379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xfrm>
            <a:off x="892175" y="676275"/>
            <a:ext cx="5073650" cy="3382963"/>
          </a:xfrm>
          <a:prstGeom prst="rect">
            <a:avLst/>
          </a:prstGeom>
          <a:noFill/>
          <a:ln>
            <a:solidFill>
              <a:srgbClr val="000000"/>
            </a:solidFill>
            <a:miter lim="800000"/>
            <a:headEnd/>
            <a:tailEnd/>
          </a:ln>
        </p:spPr>
      </p:sp>
      <p:sp>
        <p:nvSpPr>
          <p:cNvPr id="267267"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pPr>
              <a:spcBef>
                <a:spcPct val="0"/>
              </a:spcBef>
            </a:pPr>
            <a:r>
              <a:rPr lang="en-US" smtClean="0"/>
              <a:t>This comes from the buses used to transport entire strike teams</a:t>
            </a:r>
          </a:p>
        </p:txBody>
      </p:sp>
      <p:sp>
        <p:nvSpPr>
          <p:cNvPr id="267268" name="Slide Number Placeholder 3"/>
          <p:cNvSpPr>
            <a:spLocks noGrp="1"/>
          </p:cNvSpPr>
          <p:nvPr>
            <p:ph type="sldNum" sz="quarter" idx="4294967295"/>
          </p:nvPr>
        </p:nvSpPr>
        <p:spPr bwMode="auto">
          <a:xfrm>
            <a:off x="3884613" y="8569325"/>
            <a:ext cx="2971800" cy="450850"/>
          </a:xfrm>
          <a:prstGeom prst="rect">
            <a:avLst/>
          </a:prstGeom>
          <a:noFill/>
          <a:ln>
            <a:miter lim="800000"/>
            <a:headEnd/>
            <a:tailEnd/>
          </a:ln>
        </p:spPr>
        <p:txBody>
          <a:bodyPr/>
          <a:lstStyle/>
          <a:p>
            <a:pPr eaLnBrk="0" hangingPunct="0"/>
            <a:fld id="{7B1B7C64-CB52-4AFF-8AFC-5E56287B19E6}" type="slidenum">
              <a:rPr lang="en-US"/>
              <a:pPr eaLnBrk="0" hangingPunct="0"/>
              <a:t>33</a:t>
            </a:fld>
            <a:endParaRPr lang="en-US"/>
          </a:p>
        </p:txBody>
      </p:sp>
    </p:spTree>
    <p:extLst>
      <p:ext uri="{BB962C8B-B14F-4D97-AF65-F5344CB8AC3E}">
        <p14:creationId xmlns:p14="http://schemas.microsoft.com/office/powerpoint/2010/main" val="2690920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xfrm>
            <a:off x="892175" y="676275"/>
            <a:ext cx="5073650" cy="3382963"/>
          </a:xfrm>
          <a:prstGeom prst="rect">
            <a:avLst/>
          </a:prstGeom>
          <a:noFill/>
          <a:ln>
            <a:solidFill>
              <a:srgbClr val="000000"/>
            </a:solidFill>
            <a:miter lim="800000"/>
            <a:headEnd/>
            <a:tailEnd/>
          </a:ln>
        </p:spPr>
      </p:sp>
      <p:sp>
        <p:nvSpPr>
          <p:cNvPr id="268291"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latin typeface="Arial" pitchFamily="34" charset="0"/>
                <a:cs typeface="Arial" pitchFamily="34" charset="0"/>
              </a:rPr>
              <a:t>Discuss documentation standard and process with the group</a:t>
            </a:r>
          </a:p>
          <a:p>
            <a:pPr>
              <a:spcBef>
                <a:spcPct val="0"/>
              </a:spcBef>
            </a:pPr>
            <a:endParaRPr lang="en-US" dirty="0" smtClean="0"/>
          </a:p>
        </p:txBody>
      </p:sp>
      <p:sp>
        <p:nvSpPr>
          <p:cNvPr id="268292" name="Slide Number Placeholder 3"/>
          <p:cNvSpPr>
            <a:spLocks noGrp="1"/>
          </p:cNvSpPr>
          <p:nvPr>
            <p:ph type="sldNum" sz="quarter" idx="4294967295"/>
          </p:nvPr>
        </p:nvSpPr>
        <p:spPr bwMode="auto">
          <a:xfrm>
            <a:off x="3884613" y="8569325"/>
            <a:ext cx="2971800" cy="450850"/>
          </a:xfrm>
          <a:prstGeom prst="rect">
            <a:avLst/>
          </a:prstGeom>
          <a:noFill/>
          <a:ln>
            <a:miter lim="800000"/>
            <a:headEnd/>
            <a:tailEnd/>
          </a:ln>
        </p:spPr>
        <p:txBody>
          <a:bodyPr/>
          <a:lstStyle/>
          <a:p>
            <a:pPr eaLnBrk="0" hangingPunct="0"/>
            <a:fld id="{6AF1CCF8-F380-4B06-8461-0E49BA507CBD}" type="slidenum">
              <a:rPr lang="en-US"/>
              <a:pPr eaLnBrk="0" hangingPunct="0"/>
              <a:t>34</a:t>
            </a:fld>
            <a:endParaRPr lang="en-US"/>
          </a:p>
        </p:txBody>
      </p:sp>
    </p:spTree>
    <p:extLst>
      <p:ext uri="{BB962C8B-B14F-4D97-AF65-F5344CB8AC3E}">
        <p14:creationId xmlns:p14="http://schemas.microsoft.com/office/powerpoint/2010/main" val="823834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xfrm>
            <a:off x="892175" y="676275"/>
            <a:ext cx="5073650" cy="3382963"/>
          </a:xfrm>
          <a:prstGeom prst="rect">
            <a:avLst/>
          </a:prstGeom>
          <a:noFill/>
          <a:ln>
            <a:solidFill>
              <a:srgbClr val="000000"/>
            </a:solidFill>
            <a:miter lim="800000"/>
            <a:headEnd/>
            <a:tailEnd/>
          </a:ln>
        </p:spPr>
      </p:sp>
      <p:sp>
        <p:nvSpPr>
          <p:cNvPr id="269315"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pPr>
              <a:spcBef>
                <a:spcPct val="0"/>
              </a:spcBef>
            </a:pPr>
            <a:r>
              <a:rPr lang="en-US" dirty="0" smtClean="0"/>
              <a:t>Ex. Water tender with daily rotation of crews at different ranks only indicated “Crew Rotation” on date – not time.</a:t>
            </a:r>
          </a:p>
          <a:p>
            <a:pPr>
              <a:spcBef>
                <a:spcPct val="0"/>
              </a:spcBef>
            </a:pPr>
            <a:r>
              <a:rPr lang="en-US" dirty="0" smtClean="0"/>
              <a:t>Story about a crew change that started on the Ponderosa Incident and finished on the Bagley Incident. If you don’t complete your crew rotation on one incident, the other incident is not responsible for finishing it.</a:t>
            </a:r>
          </a:p>
        </p:txBody>
      </p:sp>
      <p:sp>
        <p:nvSpPr>
          <p:cNvPr id="269316" name="Slide Number Placeholder 3"/>
          <p:cNvSpPr>
            <a:spLocks noGrp="1"/>
          </p:cNvSpPr>
          <p:nvPr>
            <p:ph type="sldNum" sz="quarter" idx="4294967295"/>
          </p:nvPr>
        </p:nvSpPr>
        <p:spPr bwMode="auto">
          <a:xfrm>
            <a:off x="3884613" y="8569325"/>
            <a:ext cx="2971800" cy="450850"/>
          </a:xfrm>
          <a:prstGeom prst="rect">
            <a:avLst/>
          </a:prstGeom>
          <a:noFill/>
          <a:ln>
            <a:miter lim="800000"/>
            <a:headEnd/>
            <a:tailEnd/>
          </a:ln>
        </p:spPr>
        <p:txBody>
          <a:bodyPr/>
          <a:lstStyle/>
          <a:p>
            <a:pPr eaLnBrk="0" hangingPunct="0"/>
            <a:fld id="{3C09B2CB-A015-45E9-97C5-4C1858BAEC1C}" type="slidenum">
              <a:rPr lang="en-US"/>
              <a:pPr eaLnBrk="0" hangingPunct="0"/>
              <a:t>35</a:t>
            </a:fld>
            <a:endParaRPr lang="en-US"/>
          </a:p>
        </p:txBody>
      </p:sp>
    </p:spTree>
    <p:extLst>
      <p:ext uri="{BB962C8B-B14F-4D97-AF65-F5344CB8AC3E}">
        <p14:creationId xmlns:p14="http://schemas.microsoft.com/office/powerpoint/2010/main" val="2781497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Anyone renting vehicles</a:t>
            </a:r>
            <a:r>
              <a:rPr lang="en-US" baseline="0" dirty="0" smtClean="0"/>
              <a:t> or on teams using CFAA should review Exhibit H</a:t>
            </a:r>
            <a:endParaRPr lang="en-US" dirty="0"/>
          </a:p>
        </p:txBody>
      </p:sp>
    </p:spTree>
    <p:extLst>
      <p:ext uri="{BB962C8B-B14F-4D97-AF65-F5344CB8AC3E}">
        <p14:creationId xmlns:p14="http://schemas.microsoft.com/office/powerpoint/2010/main" val="4253965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Anyone renting vehicles</a:t>
            </a:r>
            <a:r>
              <a:rPr lang="en-US" baseline="0" dirty="0" smtClean="0"/>
              <a:t> or on teams using CFAA should review Exhibit H</a:t>
            </a:r>
            <a:endParaRPr lang="en-US" dirty="0"/>
          </a:p>
        </p:txBody>
      </p:sp>
    </p:spTree>
    <p:extLst>
      <p:ext uri="{BB962C8B-B14F-4D97-AF65-F5344CB8AC3E}">
        <p14:creationId xmlns:p14="http://schemas.microsoft.com/office/powerpoint/2010/main" val="4253965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Anyone renting vehicles</a:t>
            </a:r>
            <a:r>
              <a:rPr lang="en-US" baseline="0" dirty="0" smtClean="0"/>
              <a:t> or on teams using CFAA should review Exhibit H</a:t>
            </a:r>
            <a:endParaRPr lang="en-US" dirty="0"/>
          </a:p>
        </p:txBody>
      </p:sp>
    </p:spTree>
    <p:extLst>
      <p:ext uri="{BB962C8B-B14F-4D97-AF65-F5344CB8AC3E}">
        <p14:creationId xmlns:p14="http://schemas.microsoft.com/office/powerpoint/2010/main" val="4253965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The review indicated that the</a:t>
            </a:r>
            <a:r>
              <a:rPr lang="en-US" baseline="0" dirty="0" smtClean="0"/>
              <a:t> “Agency” is responsible for the damage to the vehicle.</a:t>
            </a:r>
            <a:endParaRPr lang="en-US" dirty="0"/>
          </a:p>
        </p:txBody>
      </p:sp>
    </p:spTree>
    <p:extLst>
      <p:ext uri="{BB962C8B-B14F-4D97-AF65-F5344CB8AC3E}">
        <p14:creationId xmlns:p14="http://schemas.microsoft.com/office/powerpoint/2010/main" val="2859937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p:cNvSpPr>
          <p:nvPr>
            <p:ph type="sldImg"/>
          </p:nvPr>
        </p:nvSpPr>
        <p:spPr bwMode="auto">
          <a:xfrm>
            <a:off x="892175" y="676275"/>
            <a:ext cx="5073650" cy="3382963"/>
          </a:xfrm>
          <a:prstGeom prst="rect">
            <a:avLst/>
          </a:prstGeom>
          <a:noFill/>
          <a:ln>
            <a:miter lim="800000"/>
            <a:headEnd/>
            <a:tailEnd/>
          </a:ln>
        </p:spPr>
      </p:sp>
      <p:sp>
        <p:nvSpPr>
          <p:cNvPr id="270339"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r>
              <a:rPr lang="en-US" dirty="0" smtClean="0"/>
              <a:t>Suppression</a:t>
            </a:r>
            <a:r>
              <a:rPr lang="en-US" baseline="0" dirty="0" smtClean="0"/>
              <a:t> include rates on face page of Salary Survey.</a:t>
            </a:r>
          </a:p>
          <a:p>
            <a:endParaRPr lang="en-US" dirty="0" smtClean="0"/>
          </a:p>
          <a:p>
            <a:r>
              <a:rPr lang="en-US" dirty="0" smtClean="0"/>
              <a:t>Non Suppression: Dispatchers,</a:t>
            </a:r>
            <a:r>
              <a:rPr lang="en-US" baseline="0" dirty="0" smtClean="0"/>
              <a:t> GIS, Mechanics, IT folks, Radio Techs are examples of non suppression.  Include rates on the salary survey attachment A.</a:t>
            </a:r>
            <a:endParaRPr lang="en-US" dirty="0" smtClean="0"/>
          </a:p>
        </p:txBody>
      </p:sp>
      <p:sp>
        <p:nvSpPr>
          <p:cNvPr id="270340" name="Slide Number Placeholder 3"/>
          <p:cNvSpPr>
            <a:spLocks noGrp="1"/>
          </p:cNvSpPr>
          <p:nvPr>
            <p:ph type="sldNum" sz="quarter" idx="4294967295"/>
          </p:nvPr>
        </p:nvSpPr>
        <p:spPr bwMode="auto">
          <a:xfrm>
            <a:off x="3884613" y="8569325"/>
            <a:ext cx="2971800" cy="450850"/>
          </a:xfrm>
          <a:prstGeom prst="rect">
            <a:avLst/>
          </a:prstGeom>
          <a:noFill/>
          <a:ln>
            <a:miter lim="800000"/>
            <a:headEnd/>
            <a:tailEnd/>
          </a:ln>
        </p:spPr>
        <p:txBody>
          <a:bodyPr/>
          <a:lstStyle/>
          <a:p>
            <a:pPr eaLnBrk="0" hangingPunct="0"/>
            <a:fld id="{78EAF8BA-DCEE-4933-B945-CEAD7208E010}" type="slidenum">
              <a:rPr lang="en-US"/>
              <a:pPr eaLnBrk="0" hangingPunct="0"/>
              <a:t>47</a:t>
            </a:fld>
            <a:endParaRPr lang="en-US"/>
          </a:p>
        </p:txBody>
      </p:sp>
    </p:spTree>
    <p:extLst>
      <p:ext uri="{BB962C8B-B14F-4D97-AF65-F5344CB8AC3E}">
        <p14:creationId xmlns:p14="http://schemas.microsoft.com/office/powerpoint/2010/main" val="1095192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p:cNvSpPr>
          <p:nvPr>
            <p:ph type="sldImg"/>
          </p:nvPr>
        </p:nvSpPr>
        <p:spPr bwMode="auto">
          <a:xfrm>
            <a:off x="892175" y="676275"/>
            <a:ext cx="5073650" cy="3382963"/>
          </a:xfrm>
          <a:prstGeom prst="rect">
            <a:avLst/>
          </a:prstGeom>
          <a:noFill/>
          <a:ln>
            <a:miter lim="800000"/>
            <a:headEnd/>
            <a:tailEnd/>
          </a:ln>
        </p:spPr>
      </p:sp>
      <p:sp>
        <p:nvSpPr>
          <p:cNvPr id="270339" name="Notes Placeholder 2"/>
          <p:cNvSpPr>
            <a:spLocks noGrp="1"/>
          </p:cNvSpPr>
          <p:nvPr>
            <p:ph type="body" idx="1"/>
          </p:nvPr>
        </p:nvSpPr>
        <p:spPr bwMode="auto">
          <a:xfrm>
            <a:off x="685800" y="4284663"/>
            <a:ext cx="5486400" cy="4060825"/>
          </a:xfrm>
          <a:prstGeom prst="rect">
            <a:avLst/>
          </a:prstGeom>
          <a:noFill/>
          <a:ln>
            <a:miter lim="800000"/>
            <a:headEnd/>
            <a:tailEnd/>
          </a:ln>
        </p:spPr>
        <p:txBody>
          <a:bodyPr/>
          <a:lstStyle/>
          <a:p>
            <a:r>
              <a:rPr lang="en-US" baseline="0" dirty="0" smtClean="0"/>
              <a:t>Follows GSA rate of pay per ICS title not Rank. Include rates on salary survey Attachment B.  </a:t>
            </a:r>
            <a:endParaRPr lang="en-US" dirty="0" smtClean="0"/>
          </a:p>
        </p:txBody>
      </p:sp>
      <p:sp>
        <p:nvSpPr>
          <p:cNvPr id="270340" name="Slide Number Placeholder 3"/>
          <p:cNvSpPr>
            <a:spLocks noGrp="1"/>
          </p:cNvSpPr>
          <p:nvPr>
            <p:ph type="sldNum" sz="quarter" idx="4294967295"/>
          </p:nvPr>
        </p:nvSpPr>
        <p:spPr bwMode="auto">
          <a:xfrm>
            <a:off x="3884613" y="8569325"/>
            <a:ext cx="2971800" cy="450850"/>
          </a:xfrm>
          <a:prstGeom prst="rect">
            <a:avLst/>
          </a:prstGeom>
          <a:noFill/>
          <a:ln>
            <a:miter lim="800000"/>
            <a:headEnd/>
            <a:tailEnd/>
          </a:ln>
        </p:spPr>
        <p:txBody>
          <a:bodyPr/>
          <a:lstStyle/>
          <a:p>
            <a:pPr eaLnBrk="0" hangingPunct="0"/>
            <a:fld id="{78EAF8BA-DCEE-4933-B945-CEAD7208E010}" type="slidenum">
              <a:rPr lang="en-US"/>
              <a:pPr eaLnBrk="0" hangingPunct="0"/>
              <a:t>48</a:t>
            </a:fld>
            <a:endParaRPr lang="en-US"/>
          </a:p>
        </p:txBody>
      </p:sp>
    </p:spTree>
    <p:extLst>
      <p:ext uri="{BB962C8B-B14F-4D97-AF65-F5344CB8AC3E}">
        <p14:creationId xmlns:p14="http://schemas.microsoft.com/office/powerpoint/2010/main" val="24168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These are the three that come into play</a:t>
            </a:r>
            <a:r>
              <a:rPr lang="en-US" baseline="0" dirty="0" smtClean="0"/>
              <a:t> most often. You  should be familiar with them and have copies of them in your kit or electronically.</a:t>
            </a:r>
            <a:endParaRPr lang="en-US" dirty="0"/>
          </a:p>
        </p:txBody>
      </p:sp>
    </p:spTree>
    <p:extLst>
      <p:ext uri="{BB962C8B-B14F-4D97-AF65-F5344CB8AC3E}">
        <p14:creationId xmlns:p14="http://schemas.microsoft.com/office/powerpoint/2010/main" val="2279602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I joke about the new acronym (OTF) Organized Timber Feature.</a:t>
            </a:r>
            <a:endParaRPr lang="en-US" dirty="0"/>
          </a:p>
        </p:txBody>
      </p:sp>
    </p:spTree>
    <p:extLst>
      <p:ext uri="{BB962C8B-B14F-4D97-AF65-F5344CB8AC3E}">
        <p14:creationId xmlns:p14="http://schemas.microsoft.com/office/powerpoint/2010/main" val="3190790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Discuss the issue of cross staffing engines</a:t>
            </a:r>
            <a:r>
              <a:rPr lang="en-US" baseline="0" dirty="0" smtClean="0"/>
              <a:t> with personnel from different departments. Discuss Tolls and Bridges</a:t>
            </a:r>
            <a:endParaRPr lang="en-US" dirty="0"/>
          </a:p>
        </p:txBody>
      </p:sp>
    </p:spTree>
    <p:extLst>
      <p:ext uri="{BB962C8B-B14F-4D97-AF65-F5344CB8AC3E}">
        <p14:creationId xmlns:p14="http://schemas.microsoft.com/office/powerpoint/2010/main" val="105098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normAutofit/>
          </a:bodyPr>
          <a:lstStyle/>
          <a:p>
            <a:r>
              <a:rPr lang="en-US" dirty="0" smtClean="0"/>
              <a:t>If an incident wants to challenge the work rest issue, I usually start by showing the logos</a:t>
            </a:r>
            <a:r>
              <a:rPr lang="en-US" baseline="0" dirty="0" smtClean="0"/>
              <a:t> on the cover of the Mob Guide, then ask that we complete the conversation with Safety involved. It always stops there.</a:t>
            </a:r>
            <a:endParaRPr lang="en-US" dirty="0"/>
          </a:p>
        </p:txBody>
      </p:sp>
    </p:spTree>
    <p:extLst>
      <p:ext uri="{BB962C8B-B14F-4D97-AF65-F5344CB8AC3E}">
        <p14:creationId xmlns:p14="http://schemas.microsoft.com/office/powerpoint/2010/main" val="1915134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Climate</a:t>
            </a:r>
            <a:r>
              <a:rPr lang="en-US" baseline="0" dirty="0" smtClean="0"/>
              <a:t> Controlled Sleeping Accommodations?</a:t>
            </a:r>
          </a:p>
          <a:p>
            <a:endParaRPr lang="en-US" dirty="0"/>
          </a:p>
        </p:txBody>
      </p:sp>
    </p:spTree>
    <p:extLst>
      <p:ext uri="{BB962C8B-B14F-4D97-AF65-F5344CB8AC3E}">
        <p14:creationId xmlns:p14="http://schemas.microsoft.com/office/powerpoint/2010/main" val="310367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p:spPr>
      </p:sp>
      <p:sp>
        <p:nvSpPr>
          <p:cNvPr id="3" name="Notes Placeholder 2"/>
          <p:cNvSpPr>
            <a:spLocks noGrp="1"/>
          </p:cNvSpPr>
          <p:nvPr>
            <p:ph type="body" idx="1"/>
          </p:nvPr>
        </p:nvSpPr>
        <p:spPr>
          <a:xfrm>
            <a:off x="685800" y="4285338"/>
            <a:ext cx="5486400" cy="4059793"/>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569109"/>
            <a:ext cx="2971800" cy="451088"/>
          </a:xfrm>
          <a:prstGeom prst="rect">
            <a:avLst/>
          </a:prstGeom>
        </p:spPr>
        <p:txBody>
          <a:bodyPr/>
          <a:lstStyle/>
          <a:p>
            <a:fld id="{336DD1C3-E362-45EB-A01D-C5408985588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43087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STD Form 270 – Accident Report</a:t>
            </a:r>
            <a:r>
              <a:rPr lang="en-US" baseline="0" dirty="0" smtClean="0"/>
              <a:t> (If applicable)</a:t>
            </a:r>
            <a:endParaRPr lang="en-US" dirty="0"/>
          </a:p>
        </p:txBody>
      </p:sp>
    </p:spTree>
    <p:extLst>
      <p:ext uri="{BB962C8B-B14F-4D97-AF65-F5344CB8AC3E}">
        <p14:creationId xmlns:p14="http://schemas.microsoft.com/office/powerpoint/2010/main" val="3002683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Make sure you fill in all sections of the forms</a:t>
            </a:r>
            <a:endParaRPr lang="en-US" dirty="0"/>
          </a:p>
        </p:txBody>
      </p:sp>
    </p:spTree>
    <p:extLst>
      <p:ext uri="{BB962C8B-B14F-4D97-AF65-F5344CB8AC3E}">
        <p14:creationId xmlns:p14="http://schemas.microsoft.com/office/powerpoint/2010/main" val="1385679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Travel</a:t>
            </a:r>
            <a:r>
              <a:rPr lang="en-US" baseline="0" dirty="0" smtClean="0"/>
              <a:t> expense and Incident Related Expenses. Remember form is used for BOTH</a:t>
            </a:r>
            <a:endParaRPr lang="en-US" dirty="0"/>
          </a:p>
        </p:txBody>
      </p:sp>
    </p:spTree>
    <p:extLst>
      <p:ext uri="{BB962C8B-B14F-4D97-AF65-F5344CB8AC3E}">
        <p14:creationId xmlns:p14="http://schemas.microsoft.com/office/powerpoint/2010/main" val="578013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Include the Plate and VIN number for vehicle verification. Door seal to show agency, then photos of the damage. Time and date</a:t>
            </a:r>
            <a:r>
              <a:rPr lang="en-US" baseline="0" dirty="0" smtClean="0"/>
              <a:t> stamps on the photos are helpful.</a:t>
            </a:r>
            <a:endParaRPr lang="en-US" dirty="0"/>
          </a:p>
        </p:txBody>
      </p:sp>
    </p:spTree>
    <p:extLst>
      <p:ext uri="{BB962C8B-B14F-4D97-AF65-F5344CB8AC3E}">
        <p14:creationId xmlns:p14="http://schemas.microsoft.com/office/powerpoint/2010/main" val="392895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Division,</a:t>
            </a:r>
            <a:r>
              <a:rPr lang="en-US" baseline="0" dirty="0" smtClean="0"/>
              <a:t> Safety for Operational</a:t>
            </a:r>
            <a:endParaRPr lang="en-US" dirty="0"/>
          </a:p>
        </p:txBody>
      </p:sp>
    </p:spTree>
    <p:extLst>
      <p:ext uri="{BB962C8B-B14F-4D97-AF65-F5344CB8AC3E}">
        <p14:creationId xmlns:p14="http://schemas.microsoft.com/office/powerpoint/2010/main" val="92485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Closest Fixed</a:t>
            </a:r>
            <a:r>
              <a:rPr lang="en-US" baseline="0" dirty="0" smtClean="0"/>
              <a:t> Winged Resource may not be CAL FIRE.  If Fed Resource, you will pay for it.</a:t>
            </a:r>
            <a:endParaRPr lang="en-US" dirty="0"/>
          </a:p>
        </p:txBody>
      </p:sp>
    </p:spTree>
    <p:extLst>
      <p:ext uri="{BB962C8B-B14F-4D97-AF65-F5344CB8AC3E}">
        <p14:creationId xmlns:p14="http://schemas.microsoft.com/office/powerpoint/2010/main" val="1493355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endParaRPr lang="en-US" dirty="0"/>
          </a:p>
        </p:txBody>
      </p:sp>
    </p:spTree>
    <p:extLst>
      <p:ext uri="{BB962C8B-B14F-4D97-AF65-F5344CB8AC3E}">
        <p14:creationId xmlns:p14="http://schemas.microsoft.com/office/powerpoint/2010/main" val="436693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914400" y="685800"/>
            <a:ext cx="5029200" cy="3352800"/>
          </a:xfrm>
          <a:prstGeom prst="rect">
            <a:avLst/>
          </a:prstGeom>
          <a:noFill/>
          <a:ln>
            <a:solidFill>
              <a:srgbClr val="000000"/>
            </a:solidFill>
            <a:miter lim="800000"/>
            <a:headEnd/>
            <a:tailEnd/>
          </a:ln>
        </p:spPr>
      </p:sp>
      <p:sp>
        <p:nvSpPr>
          <p:cNvPr id="59395" name="Rectangle 3"/>
          <p:cNvSpPr>
            <a:spLocks noGrp="1" noChangeArrowheads="1"/>
          </p:cNvSpPr>
          <p:nvPr>
            <p:ph type="body" idx="1"/>
          </p:nvPr>
        </p:nvSpPr>
        <p:spPr bwMode="auto">
          <a:xfrm>
            <a:off x="914400" y="4267200"/>
            <a:ext cx="5029200" cy="4114800"/>
          </a:xfrm>
          <a:prstGeom prst="rect">
            <a:avLst/>
          </a:prstGeom>
          <a:noFill/>
          <a:ln>
            <a:miter lim="800000"/>
            <a:headEnd/>
            <a:tailEnd/>
          </a:ln>
        </p:spPr>
        <p:txBody>
          <a:bodyPr/>
          <a:lstStyle/>
          <a:p>
            <a:r>
              <a:rPr lang="en-US" dirty="0" smtClean="0"/>
              <a:t>STL (T) is approved for every assignment.</a:t>
            </a:r>
          </a:p>
          <a:p>
            <a:r>
              <a:rPr lang="en-US" dirty="0" smtClean="0"/>
              <a:t>Discuss Leader’s Intent and CICCS Qualification</a:t>
            </a:r>
            <a:r>
              <a:rPr lang="en-US" baseline="0" dirty="0" smtClean="0"/>
              <a:t> Expectation</a:t>
            </a:r>
            <a:endParaRPr lang="en-US" dirty="0" smtClean="0"/>
          </a:p>
        </p:txBody>
      </p:sp>
    </p:spTree>
    <p:extLst>
      <p:ext uri="{BB962C8B-B14F-4D97-AF65-F5344CB8AC3E}">
        <p14:creationId xmlns:p14="http://schemas.microsoft.com/office/powerpoint/2010/main" val="1928632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914400" y="685800"/>
            <a:ext cx="5029200" cy="3352800"/>
          </a:xfrm>
          <a:prstGeom prst="rect">
            <a:avLst/>
          </a:prstGeom>
          <a:noFill/>
          <a:ln>
            <a:solidFill>
              <a:srgbClr val="000000"/>
            </a:solidFill>
            <a:miter lim="800000"/>
            <a:headEnd/>
            <a:tailEnd/>
          </a:ln>
        </p:spPr>
      </p:sp>
      <p:sp>
        <p:nvSpPr>
          <p:cNvPr id="60419" name="Rectangle 3"/>
          <p:cNvSpPr>
            <a:spLocks noGrp="1" noChangeArrowheads="1"/>
          </p:cNvSpPr>
          <p:nvPr>
            <p:ph type="body" idx="1"/>
          </p:nvPr>
        </p:nvSpPr>
        <p:spPr bwMode="auto">
          <a:xfrm>
            <a:off x="914400" y="4267200"/>
            <a:ext cx="5029200" cy="4114800"/>
          </a:xfrm>
          <a:prstGeom prst="rect">
            <a:avLst/>
          </a:prstGeom>
          <a:noFill/>
          <a:ln>
            <a:miter lim="800000"/>
            <a:headEnd/>
            <a:tailEnd/>
          </a:ln>
        </p:spPr>
        <p:txBody>
          <a:bodyPr/>
          <a:lstStyle/>
          <a:p>
            <a:r>
              <a:rPr lang="en-US" smtClean="0"/>
              <a:t>Explain the difference between Immediate and planned need.</a:t>
            </a:r>
          </a:p>
        </p:txBody>
      </p:sp>
    </p:spTree>
    <p:extLst>
      <p:ext uri="{BB962C8B-B14F-4D97-AF65-F5344CB8AC3E}">
        <p14:creationId xmlns:p14="http://schemas.microsoft.com/office/powerpoint/2010/main" val="758649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r>
              <a:rPr lang="en-US" dirty="0" smtClean="0"/>
              <a:t>Strike Team Leader expectations, OES does not require ICS 214’s</a:t>
            </a:r>
            <a:endParaRPr lang="en-US" dirty="0"/>
          </a:p>
        </p:txBody>
      </p:sp>
    </p:spTree>
    <p:extLst>
      <p:ext uri="{BB962C8B-B14F-4D97-AF65-F5344CB8AC3E}">
        <p14:creationId xmlns:p14="http://schemas.microsoft.com/office/powerpoint/2010/main" val="1771518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endParaRPr lang="en-US" dirty="0"/>
          </a:p>
        </p:txBody>
      </p:sp>
    </p:spTree>
    <p:extLst>
      <p:ext uri="{BB962C8B-B14F-4D97-AF65-F5344CB8AC3E}">
        <p14:creationId xmlns:p14="http://schemas.microsoft.com/office/powerpoint/2010/main" val="1447598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76275"/>
            <a:ext cx="5073650" cy="3382963"/>
          </a:xfrm>
          <a:prstGeom prst="rect">
            <a:avLst/>
          </a:prstGeom>
          <a:noFill/>
          <a:ln w="12700">
            <a:solidFill>
              <a:prstClr val="black"/>
            </a:solidFill>
          </a:ln>
        </p:spPr>
      </p:sp>
      <p:sp>
        <p:nvSpPr>
          <p:cNvPr id="3" name="Notes Placeholder 2"/>
          <p:cNvSpPr>
            <a:spLocks noGrp="1"/>
          </p:cNvSpPr>
          <p:nvPr>
            <p:ph type="body" idx="1"/>
          </p:nvPr>
        </p:nvSpPr>
        <p:spPr>
          <a:xfrm>
            <a:off x="685800" y="4284663"/>
            <a:ext cx="5486400" cy="4060825"/>
          </a:xfrm>
          <a:prstGeom prst="rect">
            <a:avLst/>
          </a:prstGeom>
        </p:spPr>
        <p:txBody>
          <a:bodyPr/>
          <a:lstStyle/>
          <a:p>
            <a:endParaRPr lang="en-US" dirty="0"/>
          </a:p>
        </p:txBody>
      </p:sp>
    </p:spTree>
    <p:extLst>
      <p:ext uri="{BB962C8B-B14F-4D97-AF65-F5344CB8AC3E}">
        <p14:creationId xmlns:p14="http://schemas.microsoft.com/office/powerpoint/2010/main" val="144759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884613" y="8569340"/>
            <a:ext cx="2971800" cy="450852"/>
          </a:xfrm>
          <a:prstGeom prst="rect">
            <a:avLst/>
          </a:prstGeom>
          <a:noFill/>
        </p:spPr>
        <p:txBody>
          <a:bodyPr/>
          <a:lstStyle/>
          <a:p>
            <a:fld id="{D1E9E0EE-E46B-4941-B8D4-3BB886E29F70}" type="slidenum">
              <a:rPr lang="en-US" smtClean="0"/>
              <a:pPr/>
              <a:t>6</a:t>
            </a:fld>
            <a:endParaRPr lang="en-US" dirty="0" smtClean="0"/>
          </a:p>
        </p:txBody>
      </p:sp>
      <p:sp>
        <p:nvSpPr>
          <p:cNvPr id="50179" name="Rectangle 2"/>
          <p:cNvSpPr>
            <a:spLocks noGrp="1" noRot="1" noChangeAspect="1" noChangeArrowheads="1" noTextEdit="1"/>
          </p:cNvSpPr>
          <p:nvPr>
            <p:ph type="sldImg"/>
          </p:nvPr>
        </p:nvSpPr>
        <p:spPr>
          <a:xfrm>
            <a:off x="892175" y="676275"/>
            <a:ext cx="5073650" cy="3382963"/>
          </a:xfrm>
          <a:prstGeom prst="rect">
            <a:avLst/>
          </a:prstGeom>
          <a:ln/>
        </p:spPr>
      </p:sp>
      <p:sp>
        <p:nvSpPr>
          <p:cNvPr id="50180"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r>
              <a:rPr lang="en-US" dirty="0" smtClean="0"/>
              <a:t>This slide shows the two ordering systems side by side. I</a:t>
            </a:r>
            <a:r>
              <a:rPr lang="en-US" baseline="0" dirty="0" smtClean="0"/>
              <a:t> discuss the ordering flow in general and describe the mutual aid system here.</a:t>
            </a:r>
            <a:endParaRPr lang="en-US" dirty="0" smtClean="0"/>
          </a:p>
        </p:txBody>
      </p:sp>
    </p:spTree>
    <p:extLst>
      <p:ext uri="{BB962C8B-B14F-4D97-AF65-F5344CB8AC3E}">
        <p14:creationId xmlns:p14="http://schemas.microsoft.com/office/powerpoint/2010/main" val="405616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84613" y="8569340"/>
            <a:ext cx="2971800" cy="450852"/>
          </a:xfrm>
          <a:prstGeom prst="rect">
            <a:avLst/>
          </a:prstGeom>
          <a:noFill/>
        </p:spPr>
        <p:txBody>
          <a:bodyPr/>
          <a:lstStyle/>
          <a:p>
            <a:fld id="{1DF1CDA4-F2ED-4147-849F-8D5E88556B28}" type="slidenum">
              <a:rPr lang="en-US" smtClean="0"/>
              <a:pPr/>
              <a:t>7</a:t>
            </a:fld>
            <a:endParaRPr lang="en-US" dirty="0" smtClean="0"/>
          </a:p>
        </p:txBody>
      </p:sp>
      <p:sp>
        <p:nvSpPr>
          <p:cNvPr id="58371" name="Rectangle 2"/>
          <p:cNvSpPr>
            <a:spLocks noGrp="1" noRot="1" noChangeAspect="1" noChangeArrowheads="1" noTextEdit="1"/>
          </p:cNvSpPr>
          <p:nvPr>
            <p:ph type="sldImg"/>
          </p:nvPr>
        </p:nvSpPr>
        <p:spPr>
          <a:xfrm>
            <a:off x="892175" y="676275"/>
            <a:ext cx="5073650" cy="3382963"/>
          </a:xfrm>
          <a:prstGeom prst="rect">
            <a:avLst/>
          </a:prstGeom>
          <a:ln/>
        </p:spPr>
      </p:sp>
      <p:sp>
        <p:nvSpPr>
          <p:cNvPr id="58372"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endParaRPr lang="en-US" dirty="0" smtClean="0"/>
          </a:p>
        </p:txBody>
      </p:sp>
    </p:spTree>
    <p:extLst>
      <p:ext uri="{BB962C8B-B14F-4D97-AF65-F5344CB8AC3E}">
        <p14:creationId xmlns:p14="http://schemas.microsoft.com/office/powerpoint/2010/main" val="85046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4613" y="8569340"/>
            <a:ext cx="2971800" cy="450852"/>
          </a:xfrm>
          <a:prstGeom prst="rect">
            <a:avLst/>
          </a:prstGeom>
          <a:noFill/>
        </p:spPr>
        <p:txBody>
          <a:bodyPr/>
          <a:lstStyle/>
          <a:p>
            <a:fld id="{4FF325E9-B523-4CCE-840B-7C6C49013E7D}" type="slidenum">
              <a:rPr lang="en-US" smtClean="0"/>
              <a:pPr/>
              <a:t>8</a:t>
            </a:fld>
            <a:endParaRPr lang="en-US" smtClean="0"/>
          </a:p>
        </p:txBody>
      </p:sp>
      <p:sp>
        <p:nvSpPr>
          <p:cNvPr id="59395" name="Rectangle 2"/>
          <p:cNvSpPr>
            <a:spLocks noGrp="1" noRot="1" noChangeAspect="1" noChangeArrowheads="1" noTextEdit="1"/>
          </p:cNvSpPr>
          <p:nvPr>
            <p:ph type="sldImg"/>
          </p:nvPr>
        </p:nvSpPr>
        <p:spPr>
          <a:xfrm>
            <a:off x="892175" y="676275"/>
            <a:ext cx="5073650" cy="3382963"/>
          </a:xfrm>
          <a:prstGeom prst="rect">
            <a:avLst/>
          </a:prstGeom>
          <a:ln/>
        </p:spPr>
      </p:sp>
      <p:sp>
        <p:nvSpPr>
          <p:cNvPr id="59396"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r>
              <a:rPr lang="en-US" dirty="0" smtClean="0"/>
              <a:t>Seven Points of Light has been superseded by the “State Fire &amp; Rescue Mutual Aide Guidelines” letter which can be found on the www.caloes.ca.gov website.</a:t>
            </a:r>
          </a:p>
        </p:txBody>
      </p:sp>
    </p:spTree>
    <p:extLst>
      <p:ext uri="{BB962C8B-B14F-4D97-AF65-F5344CB8AC3E}">
        <p14:creationId xmlns:p14="http://schemas.microsoft.com/office/powerpoint/2010/main" val="342715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8569340"/>
            <a:ext cx="2971800" cy="450852"/>
          </a:xfrm>
          <a:prstGeom prst="rect">
            <a:avLst/>
          </a:prstGeom>
          <a:noFill/>
        </p:spPr>
        <p:txBody>
          <a:bodyPr/>
          <a:lstStyle/>
          <a:p>
            <a:fld id="{DBBF90A6-85B6-44AB-9E58-BF9C779127E0}" type="slidenum">
              <a:rPr lang="en-US" smtClean="0"/>
              <a:pPr/>
              <a:t>9</a:t>
            </a:fld>
            <a:endParaRPr lang="en-US" smtClean="0"/>
          </a:p>
        </p:txBody>
      </p:sp>
      <p:sp>
        <p:nvSpPr>
          <p:cNvPr id="60419" name="Rectangle 2"/>
          <p:cNvSpPr>
            <a:spLocks noGrp="1" noRot="1" noChangeAspect="1" noChangeArrowheads="1" noTextEdit="1"/>
          </p:cNvSpPr>
          <p:nvPr>
            <p:ph type="sldImg"/>
          </p:nvPr>
        </p:nvSpPr>
        <p:spPr>
          <a:xfrm>
            <a:off x="892175" y="676275"/>
            <a:ext cx="5073650" cy="3382963"/>
          </a:xfrm>
          <a:prstGeom prst="rect">
            <a:avLst/>
          </a:prstGeom>
          <a:ln/>
        </p:spPr>
      </p:sp>
      <p:sp>
        <p:nvSpPr>
          <p:cNvPr id="60420" name="Rectangle 3"/>
          <p:cNvSpPr>
            <a:spLocks noGrp="1" noChangeArrowheads="1"/>
          </p:cNvSpPr>
          <p:nvPr>
            <p:ph type="body" idx="1"/>
          </p:nvPr>
        </p:nvSpPr>
        <p:spPr>
          <a:xfrm>
            <a:off x="685800" y="4285455"/>
            <a:ext cx="5486400" cy="4059243"/>
          </a:xfrm>
          <a:prstGeom prst="rect">
            <a:avLst/>
          </a:prstGeom>
          <a:noFill/>
          <a:ln/>
        </p:spPr>
        <p:txBody>
          <a:bodyPr/>
          <a:lstStyle/>
          <a:p>
            <a:pPr eaLnBrk="1" hangingPunct="1"/>
            <a:r>
              <a:rPr lang="en-US" dirty="0" smtClean="0"/>
              <a:t>Many times the CFAA agreement language is used to develop these agreements, in fact the current CFAA encourages its use as the basis for the “local agreement”.</a:t>
            </a:r>
          </a:p>
        </p:txBody>
      </p:sp>
    </p:spTree>
    <p:extLst>
      <p:ext uri="{BB962C8B-B14F-4D97-AF65-F5344CB8AC3E}">
        <p14:creationId xmlns:p14="http://schemas.microsoft.com/office/powerpoint/2010/main" val="159076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7" y="213050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516" indent="0" algn="ctr">
              <a:buNone/>
              <a:defRPr/>
            </a:lvl2pPr>
            <a:lvl3pPr marL="913031" indent="0" algn="ctr">
              <a:buNone/>
              <a:defRPr/>
            </a:lvl3pPr>
            <a:lvl4pPr marL="1369548" indent="0" algn="ctr">
              <a:buNone/>
              <a:defRPr/>
            </a:lvl4pPr>
            <a:lvl5pPr marL="1826069" indent="0" algn="ctr">
              <a:buNone/>
              <a:defRPr/>
            </a:lvl5pPr>
            <a:lvl6pPr marL="2282582" indent="0" algn="ctr">
              <a:buNone/>
              <a:defRPr/>
            </a:lvl6pPr>
            <a:lvl7pPr marL="2739099" indent="0" algn="ctr">
              <a:buNone/>
              <a:defRPr/>
            </a:lvl7pPr>
            <a:lvl8pPr marL="3195618" indent="0" algn="ctr">
              <a:buNone/>
              <a:defRPr/>
            </a:lvl8pPr>
            <a:lvl9pPr marL="365214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8AB0C-A3F0-40DA-AF00-763183F5F56B}"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D69F7-A36E-4FC0-AC34-AECAD67B2AC7}"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7937" y="609600"/>
            <a:ext cx="21875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09600"/>
            <a:ext cx="6413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EEDA1-6351-43F5-9743-2BA587B71328}"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35" y="609600"/>
            <a:ext cx="8753475"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74738E-AE95-4E06-B192-22B94393DFCA}"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1527" y="609602"/>
            <a:ext cx="874395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762056" y="1981200"/>
            <a:ext cx="4295775" cy="4114800"/>
          </a:xfrm>
        </p:spPr>
        <p:txBody>
          <a:bodyPr/>
          <a:lstStyle/>
          <a:p>
            <a:pPr lvl="0"/>
            <a:endParaRPr lang="en-US" noProof="0" smtClean="0"/>
          </a:p>
        </p:txBody>
      </p:sp>
      <p:sp>
        <p:nvSpPr>
          <p:cNvPr id="4" name="Text Placeholder 3"/>
          <p:cNvSpPr>
            <a:spLocks noGrp="1"/>
          </p:cNvSpPr>
          <p:nvPr>
            <p:ph type="body" sz="half" idx="2"/>
          </p:nvPr>
        </p:nvSpPr>
        <p:spPr>
          <a:xfrm>
            <a:off x="5210229"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05B4A0-A777-44BD-A4C7-A02F7E641B7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7" y="609602"/>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B1A25-DDA4-4955-95C0-049BCA28CD7B}"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7" y="609602"/>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56"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0229" y="1981200"/>
            <a:ext cx="4295775"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FC674C-5628-46C1-BFAD-92E84A6AB6C0}"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1527" y="609602"/>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56" y="1981201"/>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62056"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210229"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8E15B49-FCCC-4306-8DE5-4DED8E2A31DC}"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71527" y="609602"/>
            <a:ext cx="874395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762000" y="1981200"/>
            <a:ext cx="874395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F045E2-0844-4728-B45B-2E1F6776CA6A}" type="slidenum">
              <a:rPr lang="en-US"/>
              <a:pPr>
                <a:defRPr/>
              </a:pPr>
              <a:t>‹#›</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4"/>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5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59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37E11-7774-491F-BEEF-A28186590D6E}"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227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47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60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184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09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77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544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50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7"/>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67"/>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561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60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8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516" indent="0">
              <a:buNone/>
              <a:defRPr sz="1800"/>
            </a:lvl2pPr>
            <a:lvl3pPr marL="913031" indent="0">
              <a:buNone/>
              <a:defRPr sz="1600"/>
            </a:lvl3pPr>
            <a:lvl4pPr marL="1369548" indent="0">
              <a:buNone/>
              <a:defRPr sz="1400"/>
            </a:lvl4pPr>
            <a:lvl5pPr marL="1826069" indent="0">
              <a:buNone/>
              <a:defRPr sz="1400"/>
            </a:lvl5pPr>
            <a:lvl6pPr marL="2282582" indent="0">
              <a:buNone/>
              <a:defRPr sz="1400"/>
            </a:lvl6pPr>
            <a:lvl7pPr marL="2739099" indent="0">
              <a:buNone/>
              <a:defRPr sz="1400"/>
            </a:lvl7pPr>
            <a:lvl8pPr marL="3195618" indent="0">
              <a:buNone/>
              <a:defRPr sz="1400"/>
            </a:lvl8pPr>
            <a:lvl9pPr marL="365214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B88C3-D03E-45C6-B087-3EC8A9AAD3E7}"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87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398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737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76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15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76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702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446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281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3"/>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6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0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5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022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B8F127-4FBE-4C88-B1C9-4FD7CCA82D74}"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4"/>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89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03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19"/>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301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17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59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260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97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6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566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544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78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1" y="1535113"/>
            <a:ext cx="4545014" cy="639762"/>
          </a:xfrm>
        </p:spPr>
        <p:txBody>
          <a:bodyPr anchor="b"/>
          <a:lstStyle>
            <a:lvl1pPr marL="0" indent="0">
              <a:buNone/>
              <a:defRPr sz="2400" b="1"/>
            </a:lvl1pPr>
            <a:lvl2pPr marL="456516" indent="0">
              <a:buNone/>
              <a:defRPr sz="2000" b="1"/>
            </a:lvl2pPr>
            <a:lvl3pPr marL="913031" indent="0">
              <a:buNone/>
              <a:defRPr sz="1800" b="1"/>
            </a:lvl3pPr>
            <a:lvl4pPr marL="1369548" indent="0">
              <a:buNone/>
              <a:defRPr sz="1600" b="1"/>
            </a:lvl4pPr>
            <a:lvl5pPr marL="1826069" indent="0">
              <a:buNone/>
              <a:defRPr sz="1600" b="1"/>
            </a:lvl5pPr>
            <a:lvl6pPr marL="2282582" indent="0">
              <a:buNone/>
              <a:defRPr sz="1600" b="1"/>
            </a:lvl6pPr>
            <a:lvl7pPr marL="2739099" indent="0">
              <a:buNone/>
              <a:defRPr sz="1600" b="1"/>
            </a:lvl7pPr>
            <a:lvl8pPr marL="3195618" indent="0">
              <a:buNone/>
              <a:defRPr sz="1600" b="1"/>
            </a:lvl8pPr>
            <a:lvl9pPr marL="365214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6516" indent="0">
              <a:buNone/>
              <a:defRPr sz="2000" b="1"/>
            </a:lvl2pPr>
            <a:lvl3pPr marL="913031" indent="0">
              <a:buNone/>
              <a:defRPr sz="1800" b="1"/>
            </a:lvl3pPr>
            <a:lvl4pPr marL="1369548" indent="0">
              <a:buNone/>
              <a:defRPr sz="1600" b="1"/>
            </a:lvl4pPr>
            <a:lvl5pPr marL="1826069" indent="0">
              <a:buNone/>
              <a:defRPr sz="1600" b="1"/>
            </a:lvl5pPr>
            <a:lvl6pPr marL="2282582" indent="0">
              <a:buNone/>
              <a:defRPr sz="1600" b="1"/>
            </a:lvl6pPr>
            <a:lvl7pPr marL="2739099" indent="0">
              <a:buNone/>
              <a:defRPr sz="1600" b="1"/>
            </a:lvl7pPr>
            <a:lvl8pPr marL="3195618" indent="0">
              <a:buNone/>
              <a:defRPr sz="1600" b="1"/>
            </a:lvl8pPr>
            <a:lvl9pPr marL="365214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7644F1-9557-47AF-9203-E4046B15C70F}"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57"/>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57"/>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60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87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635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1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448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589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330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830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1744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6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776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55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65F13-F342-4D80-81A3-2014233EE867}"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59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119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04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626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523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293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218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257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507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56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56ACAD-F4BA-46E3-9E9C-74B9EFF29038}"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32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389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F4DD5-1288-4E90-B811-42EE53093DF2}" type="datetimeFigureOut">
              <a:rPr lang="en-US" smtClean="0">
                <a:solidFill>
                  <a:prstClr val="black">
                    <a:tint val="75000"/>
                  </a:prstClr>
                </a:solidFill>
              </a:rPr>
              <a:pPr/>
              <a:t>6/13/2017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8ACE4-9F7D-4D59-A64D-CEFC7E48D3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17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50" y="27313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23"/>
            <a:ext cx="3384550" cy="4691063"/>
          </a:xfrm>
        </p:spPr>
        <p:txBody>
          <a:bodyPr/>
          <a:lstStyle>
            <a:lvl1pPr marL="0" indent="0">
              <a:buNone/>
              <a:defRPr sz="1400"/>
            </a:lvl1pPr>
            <a:lvl2pPr marL="456516" indent="0">
              <a:buNone/>
              <a:defRPr sz="1200"/>
            </a:lvl2pPr>
            <a:lvl3pPr marL="913031" indent="0">
              <a:buNone/>
              <a:defRPr sz="1000"/>
            </a:lvl3pPr>
            <a:lvl4pPr marL="1369548" indent="0">
              <a:buNone/>
              <a:defRPr sz="900"/>
            </a:lvl4pPr>
            <a:lvl5pPr marL="1826069" indent="0">
              <a:buNone/>
              <a:defRPr sz="900"/>
            </a:lvl5pPr>
            <a:lvl6pPr marL="2282582" indent="0">
              <a:buNone/>
              <a:defRPr sz="900"/>
            </a:lvl6pPr>
            <a:lvl7pPr marL="2739099" indent="0">
              <a:buNone/>
              <a:defRPr sz="900"/>
            </a:lvl7pPr>
            <a:lvl8pPr marL="3195618" indent="0">
              <a:buNone/>
              <a:defRPr sz="900"/>
            </a:lvl8pPr>
            <a:lvl9pPr marL="365214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444447-FB08-4CD9-8CED-F6AE8115E22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2"/>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516" indent="0">
              <a:buNone/>
              <a:defRPr sz="2800"/>
            </a:lvl2pPr>
            <a:lvl3pPr marL="913031" indent="0">
              <a:buNone/>
              <a:defRPr sz="2400"/>
            </a:lvl3pPr>
            <a:lvl4pPr marL="1369548" indent="0">
              <a:buNone/>
              <a:defRPr sz="2000"/>
            </a:lvl4pPr>
            <a:lvl5pPr marL="1826069" indent="0">
              <a:buNone/>
              <a:defRPr sz="2000"/>
            </a:lvl5pPr>
            <a:lvl6pPr marL="2282582" indent="0">
              <a:buNone/>
              <a:defRPr sz="2000"/>
            </a:lvl6pPr>
            <a:lvl7pPr marL="2739099" indent="0">
              <a:buNone/>
              <a:defRPr sz="2000"/>
            </a:lvl7pPr>
            <a:lvl8pPr marL="3195618" indent="0">
              <a:buNone/>
              <a:defRPr sz="2000"/>
            </a:lvl8pPr>
            <a:lvl9pPr marL="3652140" indent="0">
              <a:buNone/>
              <a:defRPr sz="2000"/>
            </a:lvl9pPr>
          </a:lstStyle>
          <a:p>
            <a:pPr lvl="0"/>
            <a:endParaRPr lang="en-US" noProof="0" smtClean="0"/>
          </a:p>
        </p:txBody>
      </p:sp>
      <p:sp>
        <p:nvSpPr>
          <p:cNvPr id="4" name="Text Placeholder 3"/>
          <p:cNvSpPr>
            <a:spLocks noGrp="1"/>
          </p:cNvSpPr>
          <p:nvPr>
            <p:ph type="body" sz="half" idx="2"/>
          </p:nvPr>
        </p:nvSpPr>
        <p:spPr>
          <a:xfrm>
            <a:off x="2016125" y="5367340"/>
            <a:ext cx="6172200" cy="804862"/>
          </a:xfrm>
        </p:spPr>
        <p:txBody>
          <a:bodyPr/>
          <a:lstStyle>
            <a:lvl1pPr marL="0" indent="0">
              <a:buNone/>
              <a:defRPr sz="1400"/>
            </a:lvl1pPr>
            <a:lvl2pPr marL="456516" indent="0">
              <a:buNone/>
              <a:defRPr sz="1200"/>
            </a:lvl2pPr>
            <a:lvl3pPr marL="913031" indent="0">
              <a:buNone/>
              <a:defRPr sz="1000"/>
            </a:lvl3pPr>
            <a:lvl4pPr marL="1369548" indent="0">
              <a:buNone/>
              <a:defRPr sz="900"/>
            </a:lvl4pPr>
            <a:lvl5pPr marL="1826069" indent="0">
              <a:buNone/>
              <a:defRPr sz="900"/>
            </a:lvl5pPr>
            <a:lvl6pPr marL="2282582" indent="0">
              <a:buNone/>
              <a:defRPr sz="900"/>
            </a:lvl6pPr>
            <a:lvl7pPr marL="2739099" indent="0">
              <a:buNone/>
              <a:defRPr sz="900"/>
            </a:lvl7pPr>
            <a:lvl8pPr marL="3195618" indent="0">
              <a:buNone/>
              <a:defRPr sz="900"/>
            </a:lvl8pPr>
            <a:lvl9pPr marL="365214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DD1F25-A6C7-462C-83A6-4AA830ED61D6}"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10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7" y="609602"/>
            <a:ext cx="8743950" cy="1143000"/>
          </a:xfrm>
          <a:prstGeom prst="rect">
            <a:avLst/>
          </a:prstGeom>
          <a:noFill/>
          <a:ln w="9525">
            <a:noFill/>
            <a:miter lim="800000"/>
            <a:headEnd/>
            <a:tailEnd/>
          </a:ln>
        </p:spPr>
        <p:txBody>
          <a:bodyPr vert="horz" wrap="square" lIns="91936" tIns="45971" rIns="91936" bIns="45971"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762000" y="1981200"/>
            <a:ext cx="8743950" cy="4114800"/>
          </a:xfrm>
          <a:prstGeom prst="rect">
            <a:avLst/>
          </a:prstGeom>
          <a:noFill/>
          <a:ln w="9525">
            <a:noFill/>
            <a:miter lim="800000"/>
            <a:headEnd/>
            <a:tailEnd/>
          </a:ln>
        </p:spPr>
        <p:txBody>
          <a:bodyPr vert="horz" wrap="square" lIns="91936" tIns="45971" rIns="91936" bIns="459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1936" tIns="45971" rIns="91936" bIns="45971" numCol="1" anchor="ctr" anchorCtr="0" compatLnSpc="1">
            <a:prstTxWarp prst="textNoShape">
              <a:avLst/>
            </a:prstTxWarp>
          </a:bodyPr>
          <a:lstStyle>
            <a:lvl1pPr>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1936" tIns="45971" rIns="91936" bIns="45971" numCol="1" anchor="ctr" anchorCtr="0" compatLnSpc="1">
            <a:prstTxWarp prst="textNoShape">
              <a:avLst/>
            </a:prstTxWarp>
          </a:bodyPr>
          <a:lstStyle>
            <a:lvl1pPr algn="ct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1936" tIns="45971" rIns="91936" bIns="45971" numCol="1" anchor="ctr" anchorCtr="0" compatLnSpc="1">
            <a:prstTxWarp prst="textNoShape">
              <a:avLst/>
            </a:prstTxWarp>
          </a:bodyPr>
          <a:lstStyle>
            <a:lvl1pPr algn="r">
              <a:defRPr sz="1400">
                <a:solidFill>
                  <a:schemeClr val="tx1"/>
                </a:solidFill>
              </a:defRPr>
            </a:lvl1pPr>
          </a:lstStyle>
          <a:p>
            <a:pPr>
              <a:defRPr/>
            </a:pPr>
            <a:fld id="{F389BDA7-4458-4583-ACDB-3D38483E46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ctr" rtl="0" eaLnBrk="0" fontAlgn="base" hangingPunct="0">
        <a:spcBef>
          <a:spcPct val="0"/>
        </a:spcBef>
        <a:spcAft>
          <a:spcPct val="0"/>
        </a:spcAft>
        <a:defRPr sz="5400">
          <a:solidFill>
            <a:srgbClr val="FFFF00"/>
          </a:solidFill>
          <a:latin typeface="+mj-lt"/>
          <a:ea typeface="+mj-ea"/>
          <a:cs typeface="+mj-cs"/>
        </a:defRPr>
      </a:lvl1pPr>
      <a:lvl2pPr algn="ctr" rtl="0" eaLnBrk="0" fontAlgn="base" hangingPunct="0">
        <a:spcBef>
          <a:spcPct val="0"/>
        </a:spcBef>
        <a:spcAft>
          <a:spcPct val="0"/>
        </a:spcAft>
        <a:defRPr sz="5400">
          <a:solidFill>
            <a:srgbClr val="FFFF00"/>
          </a:solidFill>
          <a:latin typeface="Times New Roman" pitchFamily="18" charset="0"/>
        </a:defRPr>
      </a:lvl2pPr>
      <a:lvl3pPr algn="ctr" rtl="0" eaLnBrk="0" fontAlgn="base" hangingPunct="0">
        <a:spcBef>
          <a:spcPct val="0"/>
        </a:spcBef>
        <a:spcAft>
          <a:spcPct val="0"/>
        </a:spcAft>
        <a:defRPr sz="5400">
          <a:solidFill>
            <a:srgbClr val="FFFF00"/>
          </a:solidFill>
          <a:latin typeface="Times New Roman" pitchFamily="18" charset="0"/>
        </a:defRPr>
      </a:lvl3pPr>
      <a:lvl4pPr algn="ctr" rtl="0" eaLnBrk="0" fontAlgn="base" hangingPunct="0">
        <a:spcBef>
          <a:spcPct val="0"/>
        </a:spcBef>
        <a:spcAft>
          <a:spcPct val="0"/>
        </a:spcAft>
        <a:defRPr sz="5400">
          <a:solidFill>
            <a:srgbClr val="FFFF00"/>
          </a:solidFill>
          <a:latin typeface="Times New Roman" pitchFamily="18" charset="0"/>
        </a:defRPr>
      </a:lvl4pPr>
      <a:lvl5pPr algn="ctr" rtl="0" eaLnBrk="0" fontAlgn="base" hangingPunct="0">
        <a:spcBef>
          <a:spcPct val="0"/>
        </a:spcBef>
        <a:spcAft>
          <a:spcPct val="0"/>
        </a:spcAft>
        <a:defRPr sz="5400">
          <a:solidFill>
            <a:srgbClr val="FFFF00"/>
          </a:solidFill>
          <a:latin typeface="Times New Roman" pitchFamily="18" charset="0"/>
        </a:defRPr>
      </a:lvl5pPr>
      <a:lvl6pPr marL="456516" algn="ctr" rtl="0" eaLnBrk="0" fontAlgn="base" hangingPunct="0">
        <a:spcBef>
          <a:spcPct val="0"/>
        </a:spcBef>
        <a:spcAft>
          <a:spcPct val="0"/>
        </a:spcAft>
        <a:defRPr sz="5400">
          <a:solidFill>
            <a:srgbClr val="FFFF00"/>
          </a:solidFill>
          <a:latin typeface="Times New Roman" pitchFamily="18" charset="0"/>
        </a:defRPr>
      </a:lvl6pPr>
      <a:lvl7pPr marL="913031" algn="ctr" rtl="0" eaLnBrk="0" fontAlgn="base" hangingPunct="0">
        <a:spcBef>
          <a:spcPct val="0"/>
        </a:spcBef>
        <a:spcAft>
          <a:spcPct val="0"/>
        </a:spcAft>
        <a:defRPr sz="5400">
          <a:solidFill>
            <a:srgbClr val="FFFF00"/>
          </a:solidFill>
          <a:latin typeface="Times New Roman" pitchFamily="18" charset="0"/>
        </a:defRPr>
      </a:lvl7pPr>
      <a:lvl8pPr marL="1369548" algn="ctr" rtl="0" eaLnBrk="0" fontAlgn="base" hangingPunct="0">
        <a:spcBef>
          <a:spcPct val="0"/>
        </a:spcBef>
        <a:spcAft>
          <a:spcPct val="0"/>
        </a:spcAft>
        <a:defRPr sz="5400">
          <a:solidFill>
            <a:srgbClr val="FFFF00"/>
          </a:solidFill>
          <a:latin typeface="Times New Roman" pitchFamily="18" charset="0"/>
        </a:defRPr>
      </a:lvl8pPr>
      <a:lvl9pPr marL="1826069" algn="ctr" rtl="0" eaLnBrk="0" fontAlgn="base" hangingPunct="0">
        <a:spcBef>
          <a:spcPct val="0"/>
        </a:spcBef>
        <a:spcAft>
          <a:spcPct val="0"/>
        </a:spcAft>
        <a:defRPr sz="5400">
          <a:solidFill>
            <a:srgbClr val="FFFF00"/>
          </a:solidFill>
          <a:latin typeface="Times New Roman" pitchFamily="18" charset="0"/>
        </a:defRPr>
      </a:lvl9pPr>
    </p:titleStyle>
    <p:bodyStyle>
      <a:lvl1pPr marL="342396" indent="-342396" algn="l" rtl="0" eaLnBrk="0" fontAlgn="base" hangingPunct="0">
        <a:spcBef>
          <a:spcPct val="20000"/>
        </a:spcBef>
        <a:spcAft>
          <a:spcPct val="0"/>
        </a:spcAft>
        <a:buChar char="•"/>
        <a:defRPr sz="4400">
          <a:solidFill>
            <a:schemeClr val="bg1"/>
          </a:solidFill>
          <a:latin typeface="+mn-lt"/>
          <a:ea typeface="+mn-ea"/>
          <a:cs typeface="+mn-cs"/>
        </a:defRPr>
      </a:lvl1pPr>
      <a:lvl2pPr marL="741845" indent="-285325" algn="l" rtl="0" eaLnBrk="0" fontAlgn="base" hangingPunct="0">
        <a:spcBef>
          <a:spcPct val="20000"/>
        </a:spcBef>
        <a:spcAft>
          <a:spcPct val="0"/>
        </a:spcAft>
        <a:buChar char="–"/>
        <a:defRPr sz="3600">
          <a:solidFill>
            <a:schemeClr val="bg1"/>
          </a:solidFill>
          <a:latin typeface="+mn-lt"/>
        </a:defRPr>
      </a:lvl2pPr>
      <a:lvl3pPr marL="1141294" indent="-228259" algn="l" rtl="0" eaLnBrk="0" fontAlgn="base" hangingPunct="0">
        <a:spcBef>
          <a:spcPct val="20000"/>
        </a:spcBef>
        <a:spcAft>
          <a:spcPct val="0"/>
        </a:spcAft>
        <a:buChar char="•"/>
        <a:defRPr sz="2400">
          <a:solidFill>
            <a:schemeClr val="bg1"/>
          </a:solidFill>
          <a:latin typeface="+mn-lt"/>
        </a:defRPr>
      </a:lvl3pPr>
      <a:lvl4pPr marL="1597815" indent="-228259" algn="l" rtl="0" eaLnBrk="0" fontAlgn="base" hangingPunct="0">
        <a:spcBef>
          <a:spcPct val="20000"/>
        </a:spcBef>
        <a:spcAft>
          <a:spcPct val="0"/>
        </a:spcAft>
        <a:buChar char="–"/>
        <a:defRPr sz="2000">
          <a:solidFill>
            <a:schemeClr val="bg1"/>
          </a:solidFill>
          <a:latin typeface="+mn-lt"/>
        </a:defRPr>
      </a:lvl4pPr>
      <a:lvl5pPr marL="2054320" indent="-228259" algn="l" rtl="0" eaLnBrk="0" fontAlgn="base" hangingPunct="0">
        <a:spcBef>
          <a:spcPct val="20000"/>
        </a:spcBef>
        <a:spcAft>
          <a:spcPct val="0"/>
        </a:spcAft>
        <a:buChar char="•"/>
        <a:defRPr sz="2000">
          <a:solidFill>
            <a:schemeClr val="bg1"/>
          </a:solidFill>
          <a:latin typeface="+mn-lt"/>
        </a:defRPr>
      </a:lvl5pPr>
      <a:lvl6pPr marL="2510840" indent="-228259" algn="l" rtl="0" eaLnBrk="0" fontAlgn="base" hangingPunct="0">
        <a:spcBef>
          <a:spcPct val="20000"/>
        </a:spcBef>
        <a:spcAft>
          <a:spcPct val="0"/>
        </a:spcAft>
        <a:buChar char="•"/>
        <a:defRPr sz="2000">
          <a:solidFill>
            <a:schemeClr val="bg1"/>
          </a:solidFill>
          <a:latin typeface="+mn-lt"/>
        </a:defRPr>
      </a:lvl6pPr>
      <a:lvl7pPr marL="2967358" indent="-228259" algn="l" rtl="0" eaLnBrk="0" fontAlgn="base" hangingPunct="0">
        <a:spcBef>
          <a:spcPct val="20000"/>
        </a:spcBef>
        <a:spcAft>
          <a:spcPct val="0"/>
        </a:spcAft>
        <a:buChar char="•"/>
        <a:defRPr sz="2000">
          <a:solidFill>
            <a:schemeClr val="bg1"/>
          </a:solidFill>
          <a:latin typeface="+mn-lt"/>
        </a:defRPr>
      </a:lvl7pPr>
      <a:lvl8pPr marL="3423877" indent="-228259" algn="l" rtl="0" eaLnBrk="0" fontAlgn="base" hangingPunct="0">
        <a:spcBef>
          <a:spcPct val="20000"/>
        </a:spcBef>
        <a:spcAft>
          <a:spcPct val="0"/>
        </a:spcAft>
        <a:buChar char="•"/>
        <a:defRPr sz="2000">
          <a:solidFill>
            <a:schemeClr val="bg1"/>
          </a:solidFill>
          <a:latin typeface="+mn-lt"/>
        </a:defRPr>
      </a:lvl8pPr>
      <a:lvl9pPr marL="3880392" indent="-228259"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3031" rtl="0" eaLnBrk="1" latinLnBrk="0" hangingPunct="1">
        <a:defRPr sz="1800" kern="1200">
          <a:solidFill>
            <a:schemeClr val="tx1"/>
          </a:solidFill>
          <a:latin typeface="+mn-lt"/>
          <a:ea typeface="+mn-ea"/>
          <a:cs typeface="+mn-cs"/>
        </a:defRPr>
      </a:lvl1pPr>
      <a:lvl2pPr marL="456516" algn="l" defTabSz="913031" rtl="0" eaLnBrk="1" latinLnBrk="0" hangingPunct="1">
        <a:defRPr sz="1800" kern="1200">
          <a:solidFill>
            <a:schemeClr val="tx1"/>
          </a:solidFill>
          <a:latin typeface="+mn-lt"/>
          <a:ea typeface="+mn-ea"/>
          <a:cs typeface="+mn-cs"/>
        </a:defRPr>
      </a:lvl2pPr>
      <a:lvl3pPr marL="913031" algn="l" defTabSz="913031" rtl="0" eaLnBrk="1" latinLnBrk="0" hangingPunct="1">
        <a:defRPr sz="1800" kern="1200">
          <a:solidFill>
            <a:schemeClr val="tx1"/>
          </a:solidFill>
          <a:latin typeface="+mn-lt"/>
          <a:ea typeface="+mn-ea"/>
          <a:cs typeface="+mn-cs"/>
        </a:defRPr>
      </a:lvl3pPr>
      <a:lvl4pPr marL="1369548" algn="l" defTabSz="913031" rtl="0" eaLnBrk="1" latinLnBrk="0" hangingPunct="1">
        <a:defRPr sz="1800" kern="1200">
          <a:solidFill>
            <a:schemeClr val="tx1"/>
          </a:solidFill>
          <a:latin typeface="+mn-lt"/>
          <a:ea typeface="+mn-ea"/>
          <a:cs typeface="+mn-cs"/>
        </a:defRPr>
      </a:lvl4pPr>
      <a:lvl5pPr marL="1826069" algn="l" defTabSz="913031" rtl="0" eaLnBrk="1" latinLnBrk="0" hangingPunct="1">
        <a:defRPr sz="1800" kern="1200">
          <a:solidFill>
            <a:schemeClr val="tx1"/>
          </a:solidFill>
          <a:latin typeface="+mn-lt"/>
          <a:ea typeface="+mn-ea"/>
          <a:cs typeface="+mn-cs"/>
        </a:defRPr>
      </a:lvl5pPr>
      <a:lvl6pPr marL="2282582" algn="l" defTabSz="913031" rtl="0" eaLnBrk="1" latinLnBrk="0" hangingPunct="1">
        <a:defRPr sz="1800" kern="1200">
          <a:solidFill>
            <a:schemeClr val="tx1"/>
          </a:solidFill>
          <a:latin typeface="+mn-lt"/>
          <a:ea typeface="+mn-ea"/>
          <a:cs typeface="+mn-cs"/>
        </a:defRPr>
      </a:lvl6pPr>
      <a:lvl7pPr marL="2739099" algn="l" defTabSz="913031" rtl="0" eaLnBrk="1" latinLnBrk="0" hangingPunct="1">
        <a:defRPr sz="1800" kern="1200">
          <a:solidFill>
            <a:schemeClr val="tx1"/>
          </a:solidFill>
          <a:latin typeface="+mn-lt"/>
          <a:ea typeface="+mn-ea"/>
          <a:cs typeface="+mn-cs"/>
        </a:defRPr>
      </a:lvl7pPr>
      <a:lvl8pPr marL="3195618" algn="l" defTabSz="913031" rtl="0" eaLnBrk="1" latinLnBrk="0" hangingPunct="1">
        <a:defRPr sz="1800" kern="1200">
          <a:solidFill>
            <a:schemeClr val="tx1"/>
          </a:solidFill>
          <a:latin typeface="+mn-lt"/>
          <a:ea typeface="+mn-ea"/>
          <a:cs typeface="+mn-cs"/>
        </a:defRPr>
      </a:lvl8pPr>
      <a:lvl9pPr marL="3652140" algn="l" defTabSz="9130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7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BF4DD5-1288-4E90-B811-42EE53093DF2}" type="datetimeFigureOut">
              <a:rPr lang="en-US" smtClean="0">
                <a:solidFill>
                  <a:prstClr val="black">
                    <a:tint val="75000"/>
                  </a:prstClr>
                </a:solidFill>
                <a:latin typeface="Calibri"/>
              </a:rPr>
              <a:pPr eaLnBrk="1" fontAlgn="auto" hangingPunct="1">
                <a:spcBef>
                  <a:spcPts val="0"/>
                </a:spcBef>
                <a:spcAft>
                  <a:spcPts val="0"/>
                </a:spcAft>
              </a:pPr>
              <a:t>6/13/2017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514725" y="635637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7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A08ACE4-9F7D-4D59-A64D-CEFC7E48D32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124236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BF4DD5-1288-4E90-B811-42EE53093DF2}" type="datetimeFigureOut">
              <a:rPr lang="en-US" smtClean="0">
                <a:solidFill>
                  <a:prstClr val="black">
                    <a:tint val="75000"/>
                  </a:prstClr>
                </a:solidFill>
                <a:latin typeface="Calibri"/>
              </a:rPr>
              <a:pPr eaLnBrk="1" fontAlgn="auto" hangingPunct="1">
                <a:spcBef>
                  <a:spcPts val="0"/>
                </a:spcBef>
                <a:spcAft>
                  <a:spcPts val="0"/>
                </a:spcAft>
              </a:pPr>
              <a:t>6/13/2017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A08ACE4-9F7D-4D59-A64D-CEFC7E48D32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8163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6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BF4DD5-1288-4E90-B811-42EE53093DF2}" type="datetimeFigureOut">
              <a:rPr lang="en-US" smtClean="0">
                <a:solidFill>
                  <a:prstClr val="black">
                    <a:tint val="75000"/>
                  </a:prstClr>
                </a:solidFill>
                <a:latin typeface="Calibri"/>
              </a:rPr>
              <a:pPr eaLnBrk="1" fontAlgn="auto" hangingPunct="1">
                <a:spcBef>
                  <a:spcPts val="0"/>
                </a:spcBef>
                <a:spcAft>
                  <a:spcPts val="0"/>
                </a:spcAft>
              </a:pPr>
              <a:t>6/13/2017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514725" y="635636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6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A08ACE4-9F7D-4D59-A64D-CEFC7E48D32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6560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6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BF4DD5-1288-4E90-B811-42EE53093DF2}" type="datetimeFigureOut">
              <a:rPr lang="en-US" smtClean="0">
                <a:solidFill>
                  <a:prstClr val="black">
                    <a:tint val="75000"/>
                  </a:prstClr>
                </a:solidFill>
                <a:latin typeface="Calibri"/>
              </a:rPr>
              <a:pPr eaLnBrk="1" fontAlgn="auto" hangingPunct="1">
                <a:spcBef>
                  <a:spcPts val="0"/>
                </a:spcBef>
                <a:spcAft>
                  <a:spcPts val="0"/>
                </a:spcAft>
              </a:pPr>
              <a:t>6/13/2017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514725" y="635636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6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A08ACE4-9F7D-4D59-A64D-CEFC7E48D32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73294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BF4DD5-1288-4E90-B811-42EE53093DF2}" type="datetimeFigureOut">
              <a:rPr lang="en-US" smtClean="0">
                <a:solidFill>
                  <a:prstClr val="black">
                    <a:tint val="75000"/>
                  </a:prstClr>
                </a:solidFill>
                <a:latin typeface="Calibri"/>
              </a:rPr>
              <a:pPr eaLnBrk="1" fontAlgn="auto" hangingPunct="1">
                <a:spcBef>
                  <a:spcPts val="0"/>
                </a:spcBef>
                <a:spcAft>
                  <a:spcPts val="0"/>
                </a:spcAft>
              </a:pPr>
              <a:t>6/13/2017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A08ACE4-9F7D-4D59-A64D-CEFC7E48D32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964638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jpeg"/><Relationship Id="rId4" Type="http://schemas.openxmlformats.org/officeDocument/2006/relationships/image" Target="../media/image25.emf"/></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mailto:pete.mercado@caloes.ca.gov" TargetMode="External"/><Relationship Id="rId2" Type="http://schemas.openxmlformats.org/officeDocument/2006/relationships/hyperlink" Target="mailto:art.torrez@caloes.ca.gov"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solidFill>
                  <a:schemeClr val="bg1"/>
                </a:solidFill>
                <a:latin typeface="Arial" charset="0"/>
                <a:cs typeface="Arial" charset="0"/>
              </a:rPr>
              <a:t/>
            </a:r>
            <a:br>
              <a:rPr lang="en-US" dirty="0" smtClean="0">
                <a:solidFill>
                  <a:schemeClr val="bg1"/>
                </a:solidFill>
                <a:latin typeface="Arial" charset="0"/>
                <a:cs typeface="Arial" charset="0"/>
              </a:rPr>
            </a:br>
            <a:r>
              <a:rPr lang="en-US" dirty="0">
                <a:solidFill>
                  <a:schemeClr val="bg1"/>
                </a:solidFill>
                <a:latin typeface="Arial" charset="0"/>
                <a:cs typeface="Arial" charset="0"/>
              </a:rPr>
              <a:t/>
            </a:r>
            <a:br>
              <a:rPr lang="en-US" dirty="0">
                <a:solidFill>
                  <a:schemeClr val="bg1"/>
                </a:solidFill>
                <a:latin typeface="Arial" charset="0"/>
                <a:cs typeface="Arial" charset="0"/>
              </a:rPr>
            </a:br>
            <a:r>
              <a:rPr lang="en-US" dirty="0" smtClean="0">
                <a:solidFill>
                  <a:schemeClr val="bg1"/>
                </a:solidFill>
                <a:latin typeface="Arial" charset="0"/>
                <a:cs typeface="Arial" charset="0"/>
              </a:rPr>
              <a:t>Region VI</a:t>
            </a:r>
            <a:br>
              <a:rPr lang="en-US" dirty="0" smtClean="0">
                <a:solidFill>
                  <a:schemeClr val="bg1"/>
                </a:solidFill>
                <a:latin typeface="Arial" charset="0"/>
                <a:cs typeface="Arial" charset="0"/>
              </a:rPr>
            </a:br>
            <a:r>
              <a:rPr lang="en-US" dirty="0" smtClean="0">
                <a:solidFill>
                  <a:schemeClr val="bg1"/>
                </a:solidFill>
                <a:latin typeface="Arial" charset="0"/>
                <a:cs typeface="Arial" charset="0"/>
              </a:rPr>
              <a:t>Strike Team Leader, Single Increment &amp; Overhead Refresher 2017</a:t>
            </a:r>
          </a:p>
        </p:txBody>
      </p:sp>
      <p:pic>
        <p:nvPicPr>
          <p:cNvPr id="77826" name="Picture 2" descr="C:\Users\ClaryJ\AppData\Local\Temp\New OES Logo small no background.jpg"/>
          <p:cNvPicPr>
            <a:picLocks noChangeAspect="1" noChangeArrowheads="1"/>
          </p:cNvPicPr>
          <p:nvPr/>
        </p:nvPicPr>
        <p:blipFill>
          <a:blip r:embed="rId3">
            <a:clrChange>
              <a:clrFrom>
                <a:srgbClr val="C7BFE6"/>
              </a:clrFrom>
              <a:clrTo>
                <a:srgbClr val="C7BFE6">
                  <a:alpha val="0"/>
                </a:srgbClr>
              </a:clrTo>
            </a:clrChange>
            <a:extLst>
              <a:ext uri="{28A0092B-C50C-407E-A947-70E740481C1C}">
                <a14:useLocalDpi xmlns:a14="http://schemas.microsoft.com/office/drawing/2010/main" val="0"/>
              </a:ext>
            </a:extLst>
          </a:blip>
          <a:srcRect/>
          <a:stretch>
            <a:fillRect/>
          </a:stretch>
        </p:blipFill>
        <p:spPr bwMode="auto">
          <a:xfrm>
            <a:off x="3467101" y="3810000"/>
            <a:ext cx="3060192" cy="2298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1437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latin typeface="Arial" panose="020B0604020202020204" pitchFamily="34" charset="0"/>
                <a:cs typeface="Arial" panose="020B0604020202020204" pitchFamily="34" charset="0"/>
              </a:rPr>
              <a:t>FOREST AGENCY COMMAND &amp; CONTROL ORDERING SYSTEM</a:t>
            </a:r>
          </a:p>
        </p:txBody>
      </p:sp>
      <p:sp>
        <p:nvSpPr>
          <p:cNvPr id="15363" name="Line 3"/>
          <p:cNvSpPr>
            <a:spLocks noChangeShapeType="1"/>
          </p:cNvSpPr>
          <p:nvPr/>
        </p:nvSpPr>
        <p:spPr bwMode="auto">
          <a:xfrm>
            <a:off x="5057775" y="0"/>
            <a:ext cx="0" cy="6858000"/>
          </a:xfrm>
          <a:prstGeom prst="line">
            <a:avLst/>
          </a:prstGeom>
          <a:noFill/>
          <a:ln w="57150">
            <a:solidFill>
              <a:srgbClr val="FFFF00"/>
            </a:solidFill>
            <a:round/>
            <a:headEnd/>
            <a:tailEnd/>
          </a:ln>
        </p:spPr>
        <p:txBody>
          <a:bodyPr lIns="91303" tIns="45653" rIns="91303" bIns="45653"/>
          <a:lstStyle/>
          <a:p>
            <a:endParaRPr lang="en-US"/>
          </a:p>
        </p:txBody>
      </p:sp>
      <p:sp>
        <p:nvSpPr>
          <p:cNvPr id="15364" name="Text Box 5"/>
          <p:cNvSpPr txBox="1">
            <a:spLocks noChangeArrowheads="1"/>
          </p:cNvSpPr>
          <p:nvPr/>
        </p:nvSpPr>
        <p:spPr bwMode="auto">
          <a:xfrm>
            <a:off x="1114425" y="1752614"/>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Other GACC or NICC</a:t>
            </a:r>
          </a:p>
        </p:txBody>
      </p:sp>
      <p:sp>
        <p:nvSpPr>
          <p:cNvPr id="15365" name="Text Box 6"/>
          <p:cNvSpPr txBox="1">
            <a:spLocks noChangeArrowheads="1"/>
          </p:cNvSpPr>
          <p:nvPr/>
        </p:nvSpPr>
        <p:spPr bwMode="auto">
          <a:xfrm>
            <a:off x="1114425" y="3048068"/>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North Ops or South Ops</a:t>
            </a:r>
          </a:p>
        </p:txBody>
      </p:sp>
      <p:sp>
        <p:nvSpPr>
          <p:cNvPr id="15366" name="Text Box 7"/>
          <p:cNvSpPr txBox="1">
            <a:spLocks noChangeArrowheads="1"/>
          </p:cNvSpPr>
          <p:nvPr/>
        </p:nvSpPr>
        <p:spPr bwMode="auto">
          <a:xfrm>
            <a:off x="1200150" y="5562664"/>
            <a:ext cx="2057400" cy="7846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Forest Agency</a:t>
            </a:r>
          </a:p>
          <a:p>
            <a:pPr algn="ctr">
              <a:spcBef>
                <a:spcPct val="50000"/>
              </a:spcBef>
            </a:pPr>
            <a:r>
              <a:rPr lang="en-US" sz="1800" b="1" dirty="0">
                <a:latin typeface="Arial" panose="020B0604020202020204" pitchFamily="34" charset="0"/>
                <a:cs typeface="Arial" panose="020B0604020202020204" pitchFamily="34" charset="0"/>
              </a:rPr>
              <a:t>ECC</a:t>
            </a:r>
          </a:p>
        </p:txBody>
      </p:sp>
      <p:sp>
        <p:nvSpPr>
          <p:cNvPr id="15367" name="Line 8"/>
          <p:cNvSpPr>
            <a:spLocks noChangeShapeType="1"/>
          </p:cNvSpPr>
          <p:nvPr/>
        </p:nvSpPr>
        <p:spPr bwMode="auto">
          <a:xfrm flipH="1" flipV="1">
            <a:off x="2143125" y="2438404"/>
            <a:ext cx="0" cy="6096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5368" name="Line 9"/>
          <p:cNvSpPr>
            <a:spLocks noChangeShapeType="1"/>
          </p:cNvSpPr>
          <p:nvPr/>
        </p:nvSpPr>
        <p:spPr bwMode="auto">
          <a:xfrm flipV="1">
            <a:off x="2143125" y="3733800"/>
            <a:ext cx="0" cy="8382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5369" name="Rectangle 10"/>
          <p:cNvSpPr>
            <a:spLocks noChangeArrowheads="1"/>
          </p:cNvSpPr>
          <p:nvPr/>
        </p:nvSpPr>
        <p:spPr bwMode="auto">
          <a:xfrm>
            <a:off x="857290" y="4648266"/>
            <a:ext cx="2377297" cy="369197"/>
          </a:xfrm>
          <a:prstGeom prst="rect">
            <a:avLst/>
          </a:prstGeom>
          <a:noFill/>
          <a:ln w="9525">
            <a:solidFill>
              <a:srgbClr val="FFFF00"/>
            </a:solidFill>
            <a:miter lim="800000"/>
            <a:headEnd/>
            <a:tailEnd/>
          </a:ln>
        </p:spPr>
        <p:txBody>
          <a:bodyPr wrap="none" lIns="91303" tIns="45653" rIns="91303" bIns="45653">
            <a:spAutoFit/>
          </a:bodyPr>
          <a:lstStyle/>
          <a:p>
            <a:pPr>
              <a:spcBef>
                <a:spcPct val="50000"/>
              </a:spcBef>
            </a:pPr>
            <a:r>
              <a:rPr lang="en-US" sz="1800" b="1" dirty="0">
                <a:latin typeface="Arial" panose="020B0604020202020204" pitchFamily="34" charset="0"/>
                <a:cs typeface="Arial" panose="020B0604020202020204" pitchFamily="34" charset="0"/>
              </a:rPr>
              <a:t>Other Forest or Unit</a:t>
            </a:r>
          </a:p>
        </p:txBody>
      </p:sp>
      <p:sp>
        <p:nvSpPr>
          <p:cNvPr id="15370" name="Line 19"/>
          <p:cNvSpPr>
            <a:spLocks noChangeShapeType="1"/>
          </p:cNvSpPr>
          <p:nvPr/>
        </p:nvSpPr>
        <p:spPr bwMode="auto">
          <a:xfrm>
            <a:off x="5229225" y="0"/>
            <a:ext cx="0" cy="6858000"/>
          </a:xfrm>
          <a:prstGeom prst="line">
            <a:avLst/>
          </a:prstGeom>
          <a:noFill/>
          <a:ln w="57150">
            <a:solidFill>
              <a:srgbClr val="FFFF00"/>
            </a:solidFill>
            <a:round/>
            <a:headEnd/>
            <a:tailEnd/>
          </a:ln>
        </p:spPr>
        <p:txBody>
          <a:bodyPr lIns="91303" tIns="45653" rIns="91303" bIns="45653"/>
          <a:lstStyle/>
          <a:p>
            <a:endParaRPr lang="en-US"/>
          </a:p>
        </p:txBody>
      </p:sp>
      <p:sp>
        <p:nvSpPr>
          <p:cNvPr id="15371" name="Line 20"/>
          <p:cNvSpPr>
            <a:spLocks noChangeShapeType="1"/>
          </p:cNvSpPr>
          <p:nvPr/>
        </p:nvSpPr>
        <p:spPr bwMode="auto">
          <a:xfrm>
            <a:off x="4114800" y="1905001"/>
            <a:ext cx="0" cy="2133600"/>
          </a:xfrm>
          <a:prstGeom prst="line">
            <a:avLst/>
          </a:prstGeom>
          <a:noFill/>
          <a:ln w="76200">
            <a:solidFill>
              <a:srgbClr val="FF0000"/>
            </a:solidFill>
            <a:round/>
            <a:headEnd/>
            <a:tailEnd type="triangle" w="lg" len="lg"/>
          </a:ln>
        </p:spPr>
        <p:txBody>
          <a:bodyPr lIns="91303" tIns="45653" rIns="91303" bIns="45653"/>
          <a:lstStyle/>
          <a:p>
            <a:endParaRPr lang="en-US"/>
          </a:p>
        </p:txBody>
      </p:sp>
      <p:sp>
        <p:nvSpPr>
          <p:cNvPr id="15372" name="Text Box 21"/>
          <p:cNvSpPr txBox="1">
            <a:spLocks noChangeArrowheads="1"/>
          </p:cNvSpPr>
          <p:nvPr/>
        </p:nvSpPr>
        <p:spPr bwMode="auto">
          <a:xfrm>
            <a:off x="4182677" y="1944756"/>
            <a:ext cx="407207" cy="1200193"/>
          </a:xfrm>
          <a:prstGeom prst="rect">
            <a:avLst/>
          </a:prstGeom>
          <a:noFill/>
          <a:ln w="9525">
            <a:noFill/>
            <a:miter lim="800000"/>
            <a:headEnd/>
            <a:tailEnd/>
          </a:ln>
        </p:spPr>
        <p:txBody>
          <a:bodyPr wrap="none" lIns="91303" tIns="45653" rIns="91303" bIns="45653">
            <a:spAutoFit/>
          </a:bodyPr>
          <a:lstStyle/>
          <a:p>
            <a:r>
              <a:rPr lang="en-US" sz="2400" b="1" dirty="0">
                <a:latin typeface="Arial" panose="020B0604020202020204" pitchFamily="34" charset="0"/>
                <a:cs typeface="Arial" panose="020B0604020202020204" pitchFamily="34" charset="0"/>
              </a:rPr>
              <a:t>U</a:t>
            </a:r>
          </a:p>
          <a:p>
            <a:r>
              <a:rPr lang="en-US" sz="2400" b="1" dirty="0">
                <a:latin typeface="Arial" panose="020B0604020202020204" pitchFamily="34" charset="0"/>
                <a:cs typeface="Arial" panose="020B0604020202020204" pitchFamily="34" charset="0"/>
              </a:rPr>
              <a:t>T</a:t>
            </a:r>
          </a:p>
          <a:p>
            <a:r>
              <a:rPr lang="en-US" sz="2400" b="1" dirty="0">
                <a:latin typeface="Arial" panose="020B0604020202020204" pitchFamily="34" charset="0"/>
                <a:cs typeface="Arial" panose="020B0604020202020204" pitchFamily="34" charset="0"/>
              </a:rPr>
              <a:t>F</a:t>
            </a:r>
          </a:p>
        </p:txBody>
      </p:sp>
      <p:sp>
        <p:nvSpPr>
          <p:cNvPr id="15373" name="Text Box 22"/>
          <p:cNvSpPr txBox="1">
            <a:spLocks noChangeArrowheads="1"/>
          </p:cNvSpPr>
          <p:nvPr/>
        </p:nvSpPr>
        <p:spPr bwMode="auto">
          <a:xfrm>
            <a:off x="5657850" y="533410"/>
            <a:ext cx="4457700" cy="2031190"/>
          </a:xfrm>
          <a:prstGeom prst="rect">
            <a:avLst/>
          </a:prstGeom>
          <a:noFill/>
          <a:ln w="9525">
            <a:solidFill>
              <a:srgbClr val="FFFF00"/>
            </a:solidFill>
            <a:miter lim="800000"/>
            <a:headEnd/>
            <a:tailEnd/>
          </a:ln>
        </p:spPr>
        <p:txBody>
          <a:bodyPr lIns="91303" tIns="45653" rIns="91303" bIns="45653">
            <a:spAutoFit/>
          </a:bodyPr>
          <a:lstStyle/>
          <a:p>
            <a:pPr>
              <a:spcBef>
                <a:spcPct val="50000"/>
              </a:spcBef>
            </a:pPr>
            <a:r>
              <a:rPr lang="en-US" sz="1800" dirty="0">
                <a:solidFill>
                  <a:srgbClr val="FFC000"/>
                </a:solidFill>
                <a:latin typeface="Arial" panose="020B0604020202020204" pitchFamily="34" charset="0"/>
                <a:cs typeface="Arial" panose="020B0604020202020204" pitchFamily="34" charset="0"/>
              </a:rPr>
              <a:t>Once the forest agencies begin to exhaust their resources, or the incident dictates closer resources, then a </a:t>
            </a:r>
            <a:r>
              <a:rPr lang="en-US" sz="1800" u="sng" dirty="0">
                <a:solidFill>
                  <a:srgbClr val="FFC000"/>
                </a:solidFill>
                <a:latin typeface="Arial" panose="020B0604020202020204" pitchFamily="34" charset="0"/>
                <a:cs typeface="Arial" panose="020B0604020202020204" pitchFamily="34" charset="0"/>
              </a:rPr>
              <a:t>conscious decision</a:t>
            </a:r>
            <a:r>
              <a:rPr lang="en-US" sz="1800" dirty="0">
                <a:solidFill>
                  <a:srgbClr val="FFC000"/>
                </a:solidFill>
                <a:latin typeface="Arial" panose="020B0604020202020204" pitchFamily="34" charset="0"/>
                <a:cs typeface="Arial" panose="020B0604020202020204" pitchFamily="34" charset="0"/>
              </a:rPr>
              <a:t> must be made by the IC or ECC expanded to place requests into the California Fire &amp; Rescue Mutual Aid System</a:t>
            </a:r>
          </a:p>
        </p:txBody>
      </p:sp>
      <p:sp>
        <p:nvSpPr>
          <p:cNvPr id="15374" name="Line 23"/>
          <p:cNvSpPr>
            <a:spLocks noChangeShapeType="1"/>
          </p:cNvSpPr>
          <p:nvPr/>
        </p:nvSpPr>
        <p:spPr bwMode="auto">
          <a:xfrm flipV="1">
            <a:off x="2143125" y="5105400"/>
            <a:ext cx="0" cy="457200"/>
          </a:xfrm>
          <a:prstGeom prst="line">
            <a:avLst/>
          </a:prstGeom>
          <a:noFill/>
          <a:ln w="9525">
            <a:solidFill>
              <a:srgbClr val="FFFF00"/>
            </a:solidFill>
            <a:round/>
            <a:headEnd/>
            <a:tailEnd type="triangle" w="med" len="med"/>
          </a:ln>
        </p:spPr>
        <p:txBody>
          <a:bodyPr lIns="91303" tIns="45653" rIns="91303" bIns="45653"/>
          <a:lstStyle/>
          <a:p>
            <a:endParaRPr lang="en-US"/>
          </a:p>
        </p:txBody>
      </p:sp>
    </p:spTree>
    <p:extLst>
      <p:ext uri="{BB962C8B-B14F-4D97-AF65-F5344CB8AC3E}">
        <p14:creationId xmlns:p14="http://schemas.microsoft.com/office/powerpoint/2010/main" val="16042650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1437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a:t>FOREST AGENCY COMMAND &amp; CONTROL ORDERING SYSTEM</a:t>
            </a:r>
          </a:p>
        </p:txBody>
      </p:sp>
      <p:sp>
        <p:nvSpPr>
          <p:cNvPr id="16387" name="Line 3"/>
          <p:cNvSpPr>
            <a:spLocks noChangeShapeType="1"/>
          </p:cNvSpPr>
          <p:nvPr/>
        </p:nvSpPr>
        <p:spPr bwMode="auto">
          <a:xfrm>
            <a:off x="5057775" y="0"/>
            <a:ext cx="0" cy="4038600"/>
          </a:xfrm>
          <a:prstGeom prst="line">
            <a:avLst/>
          </a:prstGeom>
          <a:noFill/>
          <a:ln w="57150">
            <a:solidFill>
              <a:srgbClr val="FFFF00"/>
            </a:solidFill>
            <a:round/>
            <a:headEnd/>
            <a:tailEnd/>
          </a:ln>
        </p:spPr>
        <p:txBody>
          <a:bodyPr lIns="91303" tIns="45653" rIns="91303" bIns="45653"/>
          <a:lstStyle/>
          <a:p>
            <a:endParaRPr lang="en-US"/>
          </a:p>
        </p:txBody>
      </p:sp>
      <p:sp>
        <p:nvSpPr>
          <p:cNvPr id="16388" name="Text Box 4"/>
          <p:cNvSpPr txBox="1">
            <a:spLocks noChangeArrowheads="1"/>
          </p:cNvSpPr>
          <p:nvPr/>
        </p:nvSpPr>
        <p:spPr bwMode="auto">
          <a:xfrm>
            <a:off x="5829320" y="152466"/>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latin typeface="Arial" panose="020B0604020202020204" pitchFamily="34" charset="0"/>
                <a:cs typeface="Arial" panose="020B0604020202020204" pitchFamily="34" charset="0"/>
              </a:rPr>
              <a:t>CALIFORNIA FIRE &amp; RESCUE MUTUAL AID SYSTEM</a:t>
            </a:r>
          </a:p>
        </p:txBody>
      </p:sp>
      <p:sp>
        <p:nvSpPr>
          <p:cNvPr id="16389" name="Text Box 5"/>
          <p:cNvSpPr txBox="1">
            <a:spLocks noChangeArrowheads="1"/>
          </p:cNvSpPr>
          <p:nvPr/>
        </p:nvSpPr>
        <p:spPr bwMode="auto">
          <a:xfrm>
            <a:off x="1114425" y="1752614"/>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Other GACC or NICC</a:t>
            </a:r>
          </a:p>
        </p:txBody>
      </p:sp>
      <p:sp>
        <p:nvSpPr>
          <p:cNvPr id="16390" name="Text Box 6"/>
          <p:cNvSpPr txBox="1">
            <a:spLocks noChangeArrowheads="1"/>
          </p:cNvSpPr>
          <p:nvPr/>
        </p:nvSpPr>
        <p:spPr bwMode="auto">
          <a:xfrm>
            <a:off x="1114425" y="3048068"/>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North Ops or South Ops</a:t>
            </a:r>
          </a:p>
        </p:txBody>
      </p:sp>
      <p:sp>
        <p:nvSpPr>
          <p:cNvPr id="16391" name="Text Box 7"/>
          <p:cNvSpPr txBox="1">
            <a:spLocks noChangeArrowheads="1"/>
          </p:cNvSpPr>
          <p:nvPr/>
        </p:nvSpPr>
        <p:spPr bwMode="auto">
          <a:xfrm>
            <a:off x="1200150" y="5535679"/>
            <a:ext cx="2057400" cy="7846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Forest Agency</a:t>
            </a:r>
          </a:p>
          <a:p>
            <a:pPr algn="ctr">
              <a:spcBef>
                <a:spcPct val="50000"/>
              </a:spcBef>
            </a:pPr>
            <a:r>
              <a:rPr lang="en-US" sz="1800" b="1" dirty="0">
                <a:latin typeface="Arial" panose="020B0604020202020204" pitchFamily="34" charset="0"/>
                <a:cs typeface="Arial" panose="020B0604020202020204" pitchFamily="34" charset="0"/>
              </a:rPr>
              <a:t>ECC</a:t>
            </a:r>
          </a:p>
        </p:txBody>
      </p:sp>
      <p:sp>
        <p:nvSpPr>
          <p:cNvPr id="16392" name="Line 8"/>
          <p:cNvSpPr>
            <a:spLocks noChangeShapeType="1"/>
          </p:cNvSpPr>
          <p:nvPr/>
        </p:nvSpPr>
        <p:spPr bwMode="auto">
          <a:xfrm flipH="1" flipV="1">
            <a:off x="2143125" y="2438404"/>
            <a:ext cx="0" cy="6096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6393" name="Line 9"/>
          <p:cNvSpPr>
            <a:spLocks noChangeShapeType="1"/>
          </p:cNvSpPr>
          <p:nvPr/>
        </p:nvSpPr>
        <p:spPr bwMode="auto">
          <a:xfrm flipV="1">
            <a:off x="2143125" y="3733800"/>
            <a:ext cx="0" cy="8382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6394" name="Rectangle 10"/>
          <p:cNvSpPr>
            <a:spLocks noChangeArrowheads="1"/>
          </p:cNvSpPr>
          <p:nvPr/>
        </p:nvSpPr>
        <p:spPr bwMode="auto">
          <a:xfrm>
            <a:off x="857290" y="4648266"/>
            <a:ext cx="2377297" cy="369197"/>
          </a:xfrm>
          <a:prstGeom prst="rect">
            <a:avLst/>
          </a:prstGeom>
          <a:noFill/>
          <a:ln w="9525">
            <a:solidFill>
              <a:srgbClr val="FFFF00"/>
            </a:solidFill>
            <a:miter lim="800000"/>
            <a:headEnd/>
            <a:tailEnd/>
          </a:ln>
        </p:spPr>
        <p:txBody>
          <a:bodyPr wrap="none" lIns="91303" tIns="45653" rIns="91303" bIns="45653">
            <a:spAutoFit/>
          </a:bodyPr>
          <a:lstStyle/>
          <a:p>
            <a:pPr>
              <a:spcBef>
                <a:spcPct val="50000"/>
              </a:spcBef>
            </a:pPr>
            <a:r>
              <a:rPr lang="en-US" sz="1800" b="1" dirty="0">
                <a:latin typeface="Arial" panose="020B0604020202020204" pitchFamily="34" charset="0"/>
                <a:cs typeface="Arial" panose="020B0604020202020204" pitchFamily="34" charset="0"/>
              </a:rPr>
              <a:t>Other Forest or Unit</a:t>
            </a:r>
          </a:p>
        </p:txBody>
      </p:sp>
      <p:sp>
        <p:nvSpPr>
          <p:cNvPr id="16395" name="Text Box 12"/>
          <p:cNvSpPr txBox="1">
            <a:spLocks noChangeArrowheads="1"/>
          </p:cNvSpPr>
          <p:nvPr/>
        </p:nvSpPr>
        <p:spPr bwMode="auto">
          <a:xfrm>
            <a:off x="6515100" y="5749993"/>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Local Fire Agency</a:t>
            </a:r>
          </a:p>
        </p:txBody>
      </p:sp>
      <p:sp>
        <p:nvSpPr>
          <p:cNvPr id="16396" name="Text Box 13"/>
          <p:cNvSpPr txBox="1">
            <a:spLocks noChangeArrowheads="1"/>
          </p:cNvSpPr>
          <p:nvPr/>
        </p:nvSpPr>
        <p:spPr bwMode="auto">
          <a:xfrm>
            <a:off x="6257926" y="4530797"/>
            <a:ext cx="257175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Operational Area Command Center</a:t>
            </a:r>
          </a:p>
        </p:txBody>
      </p:sp>
      <p:sp>
        <p:nvSpPr>
          <p:cNvPr id="16397" name="Line 18"/>
          <p:cNvSpPr>
            <a:spLocks noChangeShapeType="1"/>
          </p:cNvSpPr>
          <p:nvPr/>
        </p:nvSpPr>
        <p:spPr bwMode="auto">
          <a:xfrm flipV="1">
            <a:off x="7543800" y="5181600"/>
            <a:ext cx="0" cy="5334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6398" name="Line 19"/>
          <p:cNvSpPr>
            <a:spLocks noChangeShapeType="1"/>
          </p:cNvSpPr>
          <p:nvPr/>
        </p:nvSpPr>
        <p:spPr bwMode="auto">
          <a:xfrm>
            <a:off x="5229225" y="0"/>
            <a:ext cx="0" cy="4038600"/>
          </a:xfrm>
          <a:prstGeom prst="line">
            <a:avLst/>
          </a:prstGeom>
          <a:noFill/>
          <a:ln w="57150">
            <a:solidFill>
              <a:srgbClr val="FFFF00"/>
            </a:solidFill>
            <a:round/>
            <a:headEnd/>
            <a:tailEnd/>
          </a:ln>
        </p:spPr>
        <p:txBody>
          <a:bodyPr lIns="91303" tIns="45653" rIns="91303" bIns="45653"/>
          <a:lstStyle/>
          <a:p>
            <a:endParaRPr lang="en-US"/>
          </a:p>
        </p:txBody>
      </p:sp>
      <p:sp>
        <p:nvSpPr>
          <p:cNvPr id="16399" name="Line 20"/>
          <p:cNvSpPr>
            <a:spLocks noChangeShapeType="1"/>
          </p:cNvSpPr>
          <p:nvPr/>
        </p:nvSpPr>
        <p:spPr bwMode="auto">
          <a:xfrm>
            <a:off x="5143500" y="4038600"/>
            <a:ext cx="0" cy="2819400"/>
          </a:xfrm>
          <a:prstGeom prst="line">
            <a:avLst/>
          </a:prstGeom>
          <a:noFill/>
          <a:ln w="57150">
            <a:solidFill>
              <a:srgbClr val="FFFF00"/>
            </a:solidFill>
            <a:prstDash val="dash"/>
            <a:round/>
            <a:headEnd/>
            <a:tailEnd/>
          </a:ln>
        </p:spPr>
        <p:txBody>
          <a:bodyPr lIns="91303" tIns="45653" rIns="91303" bIns="45653"/>
          <a:lstStyle/>
          <a:p>
            <a:endParaRPr lang="en-US"/>
          </a:p>
        </p:txBody>
      </p:sp>
      <p:sp>
        <p:nvSpPr>
          <p:cNvPr id="16400" name="Line 21"/>
          <p:cNvSpPr>
            <a:spLocks noChangeShapeType="1"/>
          </p:cNvSpPr>
          <p:nvPr/>
        </p:nvSpPr>
        <p:spPr bwMode="auto">
          <a:xfrm flipV="1">
            <a:off x="3257552" y="5029204"/>
            <a:ext cx="2743200" cy="914400"/>
          </a:xfrm>
          <a:prstGeom prst="line">
            <a:avLst/>
          </a:prstGeom>
          <a:noFill/>
          <a:ln w="38100">
            <a:solidFill>
              <a:srgbClr val="FFFF00"/>
            </a:solidFill>
            <a:round/>
            <a:headEnd/>
            <a:tailEnd type="triangle" w="lg" len="lg"/>
          </a:ln>
        </p:spPr>
        <p:txBody>
          <a:bodyPr lIns="91303" tIns="45653" rIns="91303" bIns="45653"/>
          <a:lstStyle/>
          <a:p>
            <a:endParaRPr lang="en-US"/>
          </a:p>
        </p:txBody>
      </p:sp>
      <p:sp>
        <p:nvSpPr>
          <p:cNvPr id="16401" name="Text Box 24"/>
          <p:cNvSpPr txBox="1">
            <a:spLocks noChangeArrowheads="1"/>
          </p:cNvSpPr>
          <p:nvPr/>
        </p:nvSpPr>
        <p:spPr bwMode="auto">
          <a:xfrm>
            <a:off x="5743575" y="1828865"/>
            <a:ext cx="4286250" cy="1754191"/>
          </a:xfrm>
          <a:prstGeom prst="rect">
            <a:avLst/>
          </a:prstGeom>
          <a:noFill/>
          <a:ln w="9525">
            <a:solidFill>
              <a:srgbClr val="FFFF00"/>
            </a:solidFill>
            <a:miter lim="800000"/>
            <a:headEnd/>
            <a:tailEnd/>
          </a:ln>
        </p:spPr>
        <p:txBody>
          <a:bodyPr lIns="91303" tIns="45653" rIns="91303" bIns="45653">
            <a:spAutoFit/>
          </a:bodyPr>
          <a:lstStyle/>
          <a:p>
            <a:pPr>
              <a:spcBef>
                <a:spcPct val="50000"/>
              </a:spcBef>
            </a:pPr>
            <a:r>
              <a:rPr lang="en-US" sz="1800" b="1" dirty="0">
                <a:solidFill>
                  <a:srgbClr val="FFC000"/>
                </a:solidFill>
                <a:latin typeface="Arial" panose="020B0604020202020204" pitchFamily="34" charset="0"/>
                <a:cs typeface="Arial" panose="020B0604020202020204" pitchFamily="34" charset="0"/>
              </a:rPr>
              <a:t>CA MOB GUIDE Mutual Aid: All requests for mutual aid resources begins at the local agency and are made to their respective Fire &amp; Rescue Operational Area Coordinator….</a:t>
            </a:r>
          </a:p>
        </p:txBody>
      </p:sp>
      <p:sp>
        <p:nvSpPr>
          <p:cNvPr id="16402" name="Line 25"/>
          <p:cNvSpPr>
            <a:spLocks noChangeShapeType="1"/>
          </p:cNvSpPr>
          <p:nvPr/>
        </p:nvSpPr>
        <p:spPr bwMode="auto">
          <a:xfrm flipV="1">
            <a:off x="2143125" y="5029200"/>
            <a:ext cx="0" cy="533400"/>
          </a:xfrm>
          <a:prstGeom prst="line">
            <a:avLst/>
          </a:prstGeom>
          <a:noFill/>
          <a:ln w="9525">
            <a:solidFill>
              <a:srgbClr val="FFFF00"/>
            </a:solidFill>
            <a:round/>
            <a:headEnd/>
            <a:tailEnd type="triangle" w="med" len="med"/>
          </a:ln>
        </p:spPr>
        <p:txBody>
          <a:bodyPr lIns="91303" tIns="45653" rIns="91303" bIns="45653"/>
          <a:lstStyle/>
          <a:p>
            <a:endParaRPr lang="en-US"/>
          </a:p>
        </p:txBody>
      </p:sp>
    </p:spTree>
    <p:extLst>
      <p:ext uri="{BB962C8B-B14F-4D97-AF65-F5344CB8AC3E}">
        <p14:creationId xmlns:p14="http://schemas.microsoft.com/office/powerpoint/2010/main" val="1744876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1" y="228604"/>
            <a:ext cx="8743950" cy="914400"/>
          </a:xfrm>
        </p:spPr>
        <p:txBody>
          <a:bodyPr/>
          <a:lstStyle/>
          <a:p>
            <a:r>
              <a:rPr lang="en-US" sz="3200" dirty="0">
                <a:solidFill>
                  <a:schemeClr val="bg1"/>
                </a:solidFill>
                <a:latin typeface="Arial" charset="0"/>
                <a:cs typeface="Arial" charset="0"/>
              </a:rPr>
              <a:t>The California Fire Assistance Agreement</a:t>
            </a:r>
            <a:br>
              <a:rPr lang="en-US" sz="3200" dirty="0">
                <a:solidFill>
                  <a:schemeClr val="bg1"/>
                </a:solidFill>
                <a:latin typeface="Arial" charset="0"/>
                <a:cs typeface="Arial" charset="0"/>
              </a:rPr>
            </a:br>
            <a:r>
              <a:rPr lang="en-US" sz="3200" dirty="0">
                <a:solidFill>
                  <a:schemeClr val="bg1"/>
                </a:solidFill>
                <a:latin typeface="Arial" charset="0"/>
                <a:cs typeface="Arial" charset="0"/>
              </a:rPr>
              <a:t>(CFAA)</a:t>
            </a:r>
          </a:p>
        </p:txBody>
      </p:sp>
      <p:sp>
        <p:nvSpPr>
          <p:cNvPr id="10243" name="Rectangle 3"/>
          <p:cNvSpPr>
            <a:spLocks noGrp="1" noChangeArrowheads="1"/>
          </p:cNvSpPr>
          <p:nvPr>
            <p:ph type="body" sz="half" idx="1"/>
          </p:nvPr>
        </p:nvSpPr>
        <p:spPr>
          <a:xfrm>
            <a:off x="2476536" y="1371600"/>
            <a:ext cx="2619375" cy="5486400"/>
          </a:xfrm>
        </p:spPr>
        <p:txBody>
          <a:bodyPr/>
          <a:lstStyle/>
          <a:p>
            <a:r>
              <a:rPr lang="en-US" sz="4000" dirty="0"/>
              <a:t>USFS</a:t>
            </a:r>
          </a:p>
          <a:p>
            <a:pPr>
              <a:buFontTx/>
              <a:buNone/>
            </a:pPr>
            <a:endParaRPr lang="en-US" sz="4000" dirty="0"/>
          </a:p>
          <a:p>
            <a:r>
              <a:rPr lang="en-US" sz="4000" dirty="0"/>
              <a:t>NPS</a:t>
            </a:r>
          </a:p>
          <a:p>
            <a:pPr>
              <a:buFontTx/>
              <a:buNone/>
            </a:pPr>
            <a:endParaRPr lang="en-US" sz="4000" dirty="0"/>
          </a:p>
          <a:p>
            <a:r>
              <a:rPr lang="en-US" sz="4000" dirty="0"/>
              <a:t>BLM</a:t>
            </a:r>
          </a:p>
          <a:p>
            <a:endParaRPr lang="en-US" sz="4000" dirty="0"/>
          </a:p>
          <a:p>
            <a:r>
              <a:rPr lang="en-US" sz="4000" dirty="0"/>
              <a:t>BIA</a:t>
            </a:r>
          </a:p>
          <a:p>
            <a:pPr>
              <a:buFontTx/>
              <a:buNone/>
            </a:pPr>
            <a:endParaRPr lang="en-US" sz="4000" dirty="0"/>
          </a:p>
        </p:txBody>
      </p:sp>
      <p:pic>
        <p:nvPicPr>
          <p:cNvPr id="10244" name="Picture 5" descr="Blm"/>
          <p:cNvPicPr>
            <a:picLocks noChangeAspect="1" noChangeArrowheads="1"/>
          </p:cNvPicPr>
          <p:nvPr/>
        </p:nvPicPr>
        <p:blipFill>
          <a:blip r:embed="rId3" cstate="print"/>
          <a:srcRect/>
          <a:stretch>
            <a:fillRect/>
          </a:stretch>
        </p:blipFill>
        <p:spPr bwMode="auto">
          <a:xfrm>
            <a:off x="685804" y="4724462"/>
            <a:ext cx="1295400" cy="1190625"/>
          </a:xfrm>
          <a:prstGeom prst="rect">
            <a:avLst/>
          </a:prstGeom>
          <a:noFill/>
          <a:ln w="9525">
            <a:noFill/>
            <a:miter lim="800000"/>
            <a:headEnd/>
            <a:tailEnd/>
          </a:ln>
        </p:spPr>
      </p:pic>
      <p:sp>
        <p:nvSpPr>
          <p:cNvPr id="10245" name="Rectangle 6"/>
          <p:cNvSpPr>
            <a:spLocks noGrp="1" noChangeArrowheads="1"/>
          </p:cNvSpPr>
          <p:nvPr>
            <p:ph type="body" sz="half" idx="2"/>
          </p:nvPr>
        </p:nvSpPr>
        <p:spPr>
          <a:xfrm>
            <a:off x="5410204" y="1295400"/>
            <a:ext cx="2476500" cy="4114800"/>
          </a:xfrm>
        </p:spPr>
        <p:txBody>
          <a:bodyPr/>
          <a:lstStyle/>
          <a:p>
            <a:r>
              <a:rPr lang="en-US" sz="4000" dirty="0"/>
              <a:t>CAL OES</a:t>
            </a:r>
          </a:p>
          <a:p>
            <a:pPr>
              <a:buFontTx/>
              <a:buNone/>
            </a:pPr>
            <a:endParaRPr lang="en-US" sz="3600" dirty="0"/>
          </a:p>
          <a:p>
            <a:r>
              <a:rPr lang="en-US" sz="4000" dirty="0"/>
              <a:t>CAL FIRE</a:t>
            </a:r>
          </a:p>
          <a:p>
            <a:pPr>
              <a:buFontTx/>
              <a:buNone/>
            </a:pPr>
            <a:endParaRPr lang="en-US" sz="3600" dirty="0"/>
          </a:p>
          <a:p>
            <a:r>
              <a:rPr lang="en-US" sz="4000" dirty="0"/>
              <a:t>USFW</a:t>
            </a:r>
          </a:p>
          <a:p>
            <a:pPr>
              <a:buFontTx/>
              <a:buNone/>
            </a:pPr>
            <a:endParaRPr lang="en-US" sz="4000" dirty="0"/>
          </a:p>
        </p:txBody>
      </p:sp>
      <p:pic>
        <p:nvPicPr>
          <p:cNvPr id="10246" name="Picture 7" descr="Usfs"/>
          <p:cNvPicPr>
            <a:picLocks noChangeAspect="1" noChangeArrowheads="1"/>
          </p:cNvPicPr>
          <p:nvPr/>
        </p:nvPicPr>
        <p:blipFill>
          <a:blip r:embed="rId4" cstate="print"/>
          <a:srcRect/>
          <a:stretch>
            <a:fillRect/>
          </a:stretch>
        </p:blipFill>
        <p:spPr bwMode="auto">
          <a:xfrm>
            <a:off x="762036" y="1295400"/>
            <a:ext cx="1084263" cy="1219200"/>
          </a:xfrm>
          <a:prstGeom prst="rect">
            <a:avLst/>
          </a:prstGeom>
          <a:noFill/>
          <a:ln w="9525">
            <a:noFill/>
            <a:miter lim="800000"/>
            <a:headEnd/>
            <a:tailEnd/>
          </a:ln>
        </p:spPr>
      </p:pic>
      <p:pic>
        <p:nvPicPr>
          <p:cNvPr id="10247" name="Picture 8" descr="us-fish and wildlife"/>
          <p:cNvPicPr>
            <a:picLocks noChangeAspect="1" noChangeArrowheads="1"/>
          </p:cNvPicPr>
          <p:nvPr/>
        </p:nvPicPr>
        <p:blipFill>
          <a:blip r:embed="rId5" cstate="print"/>
          <a:srcRect/>
          <a:stretch>
            <a:fillRect/>
          </a:stretch>
        </p:blipFill>
        <p:spPr bwMode="auto">
          <a:xfrm>
            <a:off x="8001035" y="4648200"/>
            <a:ext cx="1152525" cy="1371600"/>
          </a:xfrm>
          <a:prstGeom prst="rect">
            <a:avLst/>
          </a:prstGeom>
          <a:noFill/>
          <a:ln w="9525">
            <a:noFill/>
            <a:miter lim="800000"/>
            <a:headEnd/>
            <a:tailEnd/>
          </a:ln>
        </p:spPr>
      </p:pic>
      <p:pic>
        <p:nvPicPr>
          <p:cNvPr id="10248" name="Picture 9"/>
          <p:cNvPicPr>
            <a:picLocks noChangeAspect="1" noChangeArrowheads="1"/>
          </p:cNvPicPr>
          <p:nvPr/>
        </p:nvPicPr>
        <p:blipFill>
          <a:blip r:embed="rId6" cstate="print">
            <a:clrChange>
              <a:clrFrom>
                <a:srgbClr val="F9F9F9"/>
              </a:clrFrom>
              <a:clrTo>
                <a:srgbClr val="F9F9F9">
                  <a:alpha val="0"/>
                </a:srgbClr>
              </a:clrTo>
            </a:clrChange>
          </a:blip>
          <a:srcRect/>
          <a:stretch>
            <a:fillRect/>
          </a:stretch>
        </p:blipFill>
        <p:spPr bwMode="auto">
          <a:xfrm>
            <a:off x="685835" y="2895600"/>
            <a:ext cx="1152525" cy="1295400"/>
          </a:xfrm>
          <a:prstGeom prst="rect">
            <a:avLst/>
          </a:prstGeom>
          <a:noFill/>
          <a:ln w="12700">
            <a:noFill/>
            <a:miter lim="800000"/>
            <a:headEnd type="none" w="sm" len="sm"/>
            <a:tailEnd type="none" w="sm" len="sm"/>
          </a:ln>
        </p:spPr>
      </p:pic>
      <p:pic>
        <p:nvPicPr>
          <p:cNvPr id="10250" name="Picture 11" descr="biaseal_sm"/>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229104" y="5538788"/>
            <a:ext cx="1295400" cy="1243012"/>
          </a:xfrm>
          <a:prstGeom prst="rect">
            <a:avLst/>
          </a:prstGeom>
          <a:noFill/>
          <a:ln w="9525">
            <a:noFill/>
            <a:miter lim="800000"/>
            <a:headEnd/>
            <a:tailEnd/>
          </a:ln>
        </p:spPr>
      </p:pic>
      <p:pic>
        <p:nvPicPr>
          <p:cNvPr id="12" name="Picture 11" descr="calfirelogonoborder.JPG"/>
          <p:cNvPicPr>
            <a:picLocks noChangeAspect="1"/>
          </p:cNvPicPr>
          <p:nvPr/>
        </p:nvPicPr>
        <p:blipFill>
          <a:blip r:embed="rId8" cstate="print">
            <a:clrChange>
              <a:clrFrom>
                <a:srgbClr val="808080"/>
              </a:clrFrom>
              <a:clrTo>
                <a:srgbClr val="808080">
                  <a:alpha val="0"/>
                </a:srgbClr>
              </a:clrTo>
            </a:clrChange>
          </a:blip>
          <a:stretch>
            <a:fillRect/>
          </a:stretch>
        </p:blipFill>
        <p:spPr>
          <a:xfrm>
            <a:off x="8039101" y="2819425"/>
            <a:ext cx="1167384" cy="1508789"/>
          </a:xfrm>
          <a:prstGeom prst="rect">
            <a:avLst/>
          </a:prstGeom>
        </p:spPr>
      </p:pic>
      <p:pic>
        <p:nvPicPr>
          <p:cNvPr id="2" name="Picture 1"/>
          <p:cNvPicPr>
            <a:picLocks noChangeAspect="1"/>
          </p:cNvPicPr>
          <p:nvPr/>
        </p:nvPicPr>
        <p:blipFill>
          <a:blip r:embed="rId9" cstate="print">
            <a:clrChange>
              <a:clrFrom>
                <a:srgbClr val="C7BFE6"/>
              </a:clrFrom>
              <a:clrTo>
                <a:srgbClr val="C7BFE6">
                  <a:alpha val="0"/>
                </a:srgbClr>
              </a:clrTo>
            </a:clrChange>
            <a:extLst>
              <a:ext uri="{28A0092B-C50C-407E-A947-70E740481C1C}">
                <a14:useLocalDpi xmlns:a14="http://schemas.microsoft.com/office/drawing/2010/main" val="0"/>
              </a:ext>
            </a:extLst>
          </a:blip>
          <a:stretch>
            <a:fillRect/>
          </a:stretch>
        </p:blipFill>
        <p:spPr>
          <a:xfrm>
            <a:off x="7857745" y="1365506"/>
            <a:ext cx="1530096" cy="1149096"/>
          </a:xfrm>
          <a:prstGeom prst="rect">
            <a:avLst/>
          </a:prstGeom>
        </p:spPr>
      </p:pic>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 y="-228600"/>
            <a:ext cx="10286999" cy="1143000"/>
          </a:xfrm>
        </p:spPr>
        <p:txBody>
          <a:bodyPr/>
          <a:lstStyle/>
          <a:p>
            <a:r>
              <a:rPr lang="en-US" sz="4800" dirty="0" smtClean="0">
                <a:latin typeface="Arial" panose="020B0604020202020204" pitchFamily="34" charset="0"/>
                <a:cs typeface="Arial" panose="020B0604020202020204" pitchFamily="34" charset="0"/>
              </a:rPr>
              <a:t>CA Fire Assistance Agreement</a:t>
            </a:r>
          </a:p>
        </p:txBody>
      </p:sp>
      <p:sp>
        <p:nvSpPr>
          <p:cNvPr id="11267" name="Rectangle 3"/>
          <p:cNvSpPr>
            <a:spLocks noGrp="1" noChangeArrowheads="1"/>
          </p:cNvSpPr>
          <p:nvPr>
            <p:ph type="body" idx="1"/>
          </p:nvPr>
        </p:nvSpPr>
        <p:spPr>
          <a:xfrm>
            <a:off x="266700" y="838200"/>
            <a:ext cx="9829800" cy="4572000"/>
          </a:xfrm>
        </p:spPr>
        <p:txBody>
          <a:bodyPr/>
          <a:lstStyle/>
          <a:p>
            <a:pPr>
              <a:lnSpc>
                <a:spcPct val="90000"/>
              </a:lnSpc>
            </a:pPr>
            <a:r>
              <a:rPr lang="en-US" sz="3200" dirty="0">
                <a:latin typeface="Arial" panose="020B0604020202020204" pitchFamily="34" charset="0"/>
                <a:cs typeface="Arial" panose="020B0604020202020204" pitchFamily="34" charset="0"/>
              </a:rPr>
              <a:t>Reimbursement Rates</a:t>
            </a:r>
          </a:p>
          <a:p>
            <a:pPr lvl="1">
              <a:lnSpc>
                <a:spcPct val="90000"/>
              </a:lnSpc>
            </a:pPr>
            <a:r>
              <a:rPr lang="en-US" sz="3200" dirty="0">
                <a:latin typeface="Arial" panose="020B0604020202020204" pitchFamily="34" charset="0"/>
                <a:cs typeface="Arial" panose="020B0604020202020204" pitchFamily="34" charset="0"/>
              </a:rPr>
              <a:t>Annual Salary Survey </a:t>
            </a:r>
            <a:r>
              <a:rPr lang="en-US" sz="3200" u="sng" dirty="0">
                <a:latin typeface="Arial" panose="020B0604020202020204" pitchFamily="34" charset="0"/>
                <a:cs typeface="Arial" panose="020B0604020202020204" pitchFamily="34" charset="0"/>
              </a:rPr>
              <a:t>required</a:t>
            </a:r>
            <a:r>
              <a:rPr lang="en-US" sz="3200" dirty="0">
                <a:latin typeface="Arial" panose="020B0604020202020204" pitchFamily="34" charset="0"/>
                <a:cs typeface="Arial" panose="020B0604020202020204" pitchFamily="34" charset="0"/>
              </a:rPr>
              <a:t> for reimbursement</a:t>
            </a:r>
          </a:p>
          <a:p>
            <a:pPr lvl="1">
              <a:lnSpc>
                <a:spcPct val="90000"/>
              </a:lnSpc>
            </a:pPr>
            <a:r>
              <a:rPr lang="en-US" sz="3200" dirty="0">
                <a:latin typeface="Arial" panose="020B0604020202020204" pitchFamily="34" charset="0"/>
                <a:cs typeface="Arial" panose="020B0604020202020204" pitchFamily="34" charset="0"/>
              </a:rPr>
              <a:t>Base Rates (Overtime component included)</a:t>
            </a:r>
          </a:p>
          <a:p>
            <a:pPr lvl="2">
              <a:lnSpc>
                <a:spcPct val="90000"/>
              </a:lnSpc>
            </a:pPr>
            <a:r>
              <a:rPr lang="en-US" sz="3200" dirty="0">
                <a:latin typeface="Arial" panose="020B0604020202020204" pitchFamily="34" charset="0"/>
                <a:cs typeface="Arial" panose="020B0604020202020204" pitchFamily="34" charset="0"/>
              </a:rPr>
              <a:t>FF:    $29.19 hour</a:t>
            </a:r>
          </a:p>
          <a:p>
            <a:pPr lvl="2">
              <a:lnSpc>
                <a:spcPct val="90000"/>
              </a:lnSpc>
            </a:pPr>
            <a:r>
              <a:rPr lang="en-US" sz="3200" dirty="0">
                <a:latin typeface="Arial" panose="020B0604020202020204" pitchFamily="34" charset="0"/>
                <a:cs typeface="Arial" panose="020B0604020202020204" pitchFamily="34" charset="0"/>
              </a:rPr>
              <a:t>STL: $35.87 hour</a:t>
            </a:r>
          </a:p>
          <a:p>
            <a:pPr lvl="1">
              <a:lnSpc>
                <a:spcPct val="90000"/>
              </a:lnSpc>
            </a:pPr>
            <a:r>
              <a:rPr lang="en-US" sz="3200" dirty="0">
                <a:latin typeface="Arial" panose="020B0604020202020204" pitchFamily="34" charset="0"/>
                <a:cs typeface="Arial" panose="020B0604020202020204" pitchFamily="34" charset="0"/>
              </a:rPr>
              <a:t>Unemployment, workers’ compensation</a:t>
            </a:r>
          </a:p>
          <a:p>
            <a:pPr lvl="1">
              <a:lnSpc>
                <a:spcPct val="90000"/>
              </a:lnSpc>
            </a:pPr>
            <a:r>
              <a:rPr lang="en-US" sz="3200" dirty="0">
                <a:latin typeface="Arial" panose="020B0604020202020204" pitchFamily="34" charset="0"/>
                <a:cs typeface="Arial" panose="020B0604020202020204" pitchFamily="34" charset="0"/>
              </a:rPr>
              <a:t>If you have provided your Actual Admin Rate, you are </a:t>
            </a:r>
            <a:r>
              <a:rPr lang="en-US" sz="3200" u="sng" dirty="0">
                <a:latin typeface="Arial" panose="020B0604020202020204" pitchFamily="34" charset="0"/>
                <a:cs typeface="Arial" panose="020B0604020202020204" pitchFamily="34" charset="0"/>
              </a:rPr>
              <a:t>required </a:t>
            </a:r>
            <a:r>
              <a:rPr lang="en-US" sz="3200" dirty="0">
                <a:latin typeface="Arial" panose="020B0604020202020204" pitchFamily="34" charset="0"/>
                <a:cs typeface="Arial" panose="020B0604020202020204" pitchFamily="34" charset="0"/>
              </a:rPr>
              <a:t>to update this by July 1 of each year</a:t>
            </a:r>
          </a:p>
          <a:p>
            <a:pPr lvl="1">
              <a:lnSpc>
                <a:spcPct val="90000"/>
              </a:lnSpc>
            </a:pPr>
            <a:r>
              <a:rPr lang="en-US" sz="3200" dirty="0">
                <a:latin typeface="Arial" panose="020B0604020202020204" pitchFamily="34" charset="0"/>
                <a:cs typeface="Arial" panose="020B0604020202020204" pitchFamily="34" charset="0"/>
              </a:rPr>
              <a:t>After this date, the rate will default to 10% base, until an actual rate has been received</a:t>
            </a:r>
          </a:p>
        </p:txBody>
      </p:sp>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6"/>
          <p:cNvSpPr txBox="1">
            <a:spLocks noChangeArrowheads="1"/>
          </p:cNvSpPr>
          <p:nvPr/>
        </p:nvSpPr>
        <p:spPr bwMode="auto">
          <a:xfrm>
            <a:off x="0" y="914405"/>
            <a:ext cx="10287000" cy="5647565"/>
          </a:xfrm>
          <a:prstGeom prst="rect">
            <a:avLst/>
          </a:prstGeom>
          <a:noFill/>
          <a:ln w="12700">
            <a:noFill/>
            <a:miter lim="800000"/>
            <a:headEnd type="none" w="sm" len="sm"/>
            <a:tailEnd type="none" w="sm" len="sm"/>
          </a:ln>
        </p:spPr>
        <p:txBody>
          <a:bodyPr wrap="square" lIns="91303" tIns="45653" rIns="91303" bIns="45653">
            <a:spAutoFit/>
          </a:bodyPr>
          <a:lstStyle/>
          <a:p>
            <a:pPr eaLnBrk="0" hangingPunct="0"/>
            <a:r>
              <a:rPr lang="en-US" sz="1900" dirty="0">
                <a:solidFill>
                  <a:schemeClr val="bg1"/>
                </a:solidFill>
              </a:rPr>
              <a:t>Personnel Base Rates: 	 These rates ONLY apply if your agency does NOT have rates on file.</a:t>
            </a:r>
          </a:p>
          <a:p>
            <a:pPr eaLnBrk="0" hangingPunct="0"/>
            <a:r>
              <a:rPr lang="en-US" sz="1900" dirty="0">
                <a:solidFill>
                  <a:schemeClr val="bg1"/>
                </a:solidFill>
              </a:rPr>
              <a:t>Overhead </a:t>
            </a:r>
            <a:r>
              <a:rPr lang="en-US" sz="1900" b="1" dirty="0">
                <a:solidFill>
                  <a:schemeClr val="tx1"/>
                </a:solidFill>
              </a:rPr>
              <a:t>at or above </a:t>
            </a:r>
            <a:r>
              <a:rPr lang="en-US" sz="1900" dirty="0">
                <a:solidFill>
                  <a:schemeClr val="bg1"/>
                </a:solidFill>
              </a:rPr>
              <a:t>Strike Team/Task Force Leader:		$35.87	per hour.</a:t>
            </a:r>
          </a:p>
          <a:p>
            <a:pPr eaLnBrk="0" hangingPunct="0"/>
            <a:r>
              <a:rPr lang="en-US" sz="1900" dirty="0">
                <a:solidFill>
                  <a:schemeClr val="bg1"/>
                </a:solidFill>
              </a:rPr>
              <a:t>Engine Company and Overhead </a:t>
            </a:r>
            <a:r>
              <a:rPr lang="en-US" sz="1900" b="1" dirty="0">
                <a:solidFill>
                  <a:schemeClr val="tx1"/>
                </a:solidFill>
              </a:rPr>
              <a:t>at or below</a:t>
            </a:r>
          </a:p>
          <a:p>
            <a:pPr eaLnBrk="0" hangingPunct="0"/>
            <a:r>
              <a:rPr lang="en-US" sz="1900" dirty="0">
                <a:solidFill>
                  <a:schemeClr val="bg1"/>
                </a:solidFill>
              </a:rPr>
              <a:t>Strike Team/Task Force Leader (</a:t>
            </a:r>
            <a:r>
              <a:rPr lang="en-US" sz="1900" b="1" dirty="0">
                <a:solidFill>
                  <a:schemeClr val="tx1"/>
                </a:solidFill>
              </a:rPr>
              <a:t>Trainee</a:t>
            </a:r>
            <a:r>
              <a:rPr lang="en-US" sz="1900" b="1" dirty="0">
                <a:solidFill>
                  <a:schemeClr val="bg1"/>
                </a:solidFill>
              </a:rPr>
              <a:t>)</a:t>
            </a:r>
            <a:r>
              <a:rPr lang="en-US" sz="1900" dirty="0">
                <a:solidFill>
                  <a:schemeClr val="bg1"/>
                </a:solidFill>
              </a:rPr>
              <a:t>:	</a:t>
            </a:r>
            <a:r>
              <a:rPr lang="en-US" sz="1900" dirty="0" smtClean="0">
                <a:solidFill>
                  <a:schemeClr val="bg1"/>
                </a:solidFill>
              </a:rPr>
              <a:t>		$</a:t>
            </a:r>
            <a:r>
              <a:rPr lang="en-US" sz="1900" dirty="0">
                <a:solidFill>
                  <a:schemeClr val="bg1"/>
                </a:solidFill>
              </a:rPr>
              <a:t>29.19	 per hour.</a:t>
            </a:r>
          </a:p>
          <a:p>
            <a:pPr eaLnBrk="0" hangingPunct="0"/>
            <a:r>
              <a:rPr lang="en-US" sz="1900" dirty="0">
                <a:solidFill>
                  <a:schemeClr val="bg1"/>
                </a:solidFill>
              </a:rPr>
              <a:t>Apparatus Rates:</a:t>
            </a:r>
          </a:p>
          <a:p>
            <a:pPr eaLnBrk="0" hangingPunct="0"/>
            <a:r>
              <a:rPr lang="en-US" sz="1900" dirty="0">
                <a:solidFill>
                  <a:schemeClr val="bg1"/>
                </a:solidFill>
              </a:rPr>
              <a:t>There is a 16-hour maximum allowable charge per 24-hour period from time of dispatch.</a:t>
            </a:r>
          </a:p>
          <a:p>
            <a:pPr eaLnBrk="0" hangingPunct="0"/>
            <a:r>
              <a:rPr lang="en-US" sz="1900" dirty="0">
                <a:solidFill>
                  <a:schemeClr val="bg1"/>
                </a:solidFill>
              </a:rPr>
              <a:t>	</a:t>
            </a:r>
            <a:r>
              <a:rPr lang="en-US" sz="1900" u="sng" dirty="0">
                <a:solidFill>
                  <a:schemeClr val="bg1"/>
                </a:solidFill>
              </a:rPr>
              <a:t>GPM</a:t>
            </a:r>
            <a:r>
              <a:rPr lang="en-US" sz="1900" dirty="0">
                <a:solidFill>
                  <a:schemeClr val="bg1"/>
                </a:solidFill>
              </a:rPr>
              <a:t>		</a:t>
            </a:r>
            <a:r>
              <a:rPr lang="en-US" sz="1900" u="sng" dirty="0">
                <a:solidFill>
                  <a:schemeClr val="bg1"/>
                </a:solidFill>
              </a:rPr>
              <a:t>Hourly </a:t>
            </a:r>
            <a:endParaRPr lang="en-US" sz="1900" dirty="0">
              <a:solidFill>
                <a:schemeClr val="bg1"/>
              </a:solidFill>
            </a:endParaRPr>
          </a:p>
          <a:p>
            <a:pPr eaLnBrk="0" hangingPunct="0"/>
            <a:r>
              <a:rPr lang="en-US" sz="1900" dirty="0">
                <a:solidFill>
                  <a:schemeClr val="bg1"/>
                </a:solidFill>
              </a:rPr>
              <a:t>0001-1000	$70.00</a:t>
            </a:r>
          </a:p>
          <a:p>
            <a:pPr eaLnBrk="0" hangingPunct="0"/>
            <a:r>
              <a:rPr lang="en-US" sz="1900" dirty="0">
                <a:solidFill>
                  <a:schemeClr val="bg1"/>
                </a:solidFill>
              </a:rPr>
              <a:t>1001-1250	$80.00</a:t>
            </a:r>
          </a:p>
          <a:p>
            <a:pPr eaLnBrk="0" hangingPunct="0"/>
            <a:r>
              <a:rPr lang="en-US" sz="1900" dirty="0">
                <a:solidFill>
                  <a:schemeClr val="bg1"/>
                </a:solidFill>
              </a:rPr>
              <a:t>1251-1500	$85.00</a:t>
            </a:r>
          </a:p>
          <a:p>
            <a:pPr eaLnBrk="0" hangingPunct="0"/>
            <a:r>
              <a:rPr lang="en-US" sz="1900" dirty="0">
                <a:solidFill>
                  <a:schemeClr val="bg1"/>
                </a:solidFill>
              </a:rPr>
              <a:t>1501-2000+	$90.00</a:t>
            </a:r>
          </a:p>
          <a:p>
            <a:pPr eaLnBrk="0" hangingPunct="0"/>
            <a:endParaRPr lang="en-US" sz="1900" dirty="0">
              <a:solidFill>
                <a:schemeClr val="bg1"/>
              </a:solidFill>
            </a:endParaRPr>
          </a:p>
          <a:p>
            <a:pPr eaLnBrk="0" hangingPunct="0"/>
            <a:r>
              <a:rPr lang="en-US" sz="1900" dirty="0">
                <a:solidFill>
                  <a:schemeClr val="bg1"/>
                </a:solidFill>
              </a:rPr>
              <a:t>Support Equipment Rates:</a:t>
            </a:r>
            <a:endParaRPr lang="en-US" sz="1900" u="sng" dirty="0">
              <a:solidFill>
                <a:schemeClr val="bg1"/>
              </a:solidFill>
            </a:endParaRPr>
          </a:p>
          <a:p>
            <a:pPr eaLnBrk="0" hangingPunct="0"/>
            <a:r>
              <a:rPr lang="en-US" sz="1900" u="sng" dirty="0">
                <a:solidFill>
                  <a:schemeClr val="bg1"/>
                </a:solidFill>
              </a:rPr>
              <a:t>Government Owned Vehicles:</a:t>
            </a:r>
            <a:r>
              <a:rPr lang="en-US" sz="1900" dirty="0">
                <a:solidFill>
                  <a:schemeClr val="bg1"/>
                </a:solidFill>
              </a:rPr>
              <a:t>		</a:t>
            </a:r>
            <a:r>
              <a:rPr lang="en-US" sz="1900" u="sng" dirty="0">
                <a:solidFill>
                  <a:schemeClr val="bg1"/>
                </a:solidFill>
              </a:rPr>
              <a:t>Privately Owned Vehicles:</a:t>
            </a:r>
            <a:endParaRPr lang="en-US" sz="1900" dirty="0">
              <a:solidFill>
                <a:schemeClr val="bg1"/>
              </a:solidFill>
            </a:endParaRPr>
          </a:p>
          <a:p>
            <a:pPr eaLnBrk="0" hangingPunct="0"/>
            <a:r>
              <a:rPr lang="en-US" sz="1900" dirty="0">
                <a:solidFill>
                  <a:schemeClr val="bg1"/>
                </a:solidFill>
              </a:rPr>
              <a:t>Sedan		$47.00 per day			$0.535 per mile</a:t>
            </a:r>
          </a:p>
          <a:p>
            <a:pPr eaLnBrk="0" hangingPunct="0"/>
            <a:r>
              <a:rPr lang="en-US" sz="1900" dirty="0">
                <a:solidFill>
                  <a:schemeClr val="bg1"/>
                </a:solidFill>
              </a:rPr>
              <a:t>Pickup		$86.00 per day</a:t>
            </a:r>
          </a:p>
          <a:p>
            <a:pPr eaLnBrk="0" hangingPunct="0"/>
            <a:r>
              <a:rPr lang="en-US" sz="1900" dirty="0">
                <a:solidFill>
                  <a:schemeClr val="bg1"/>
                </a:solidFill>
              </a:rPr>
              <a:t>Van		$109.00 per day</a:t>
            </a:r>
          </a:p>
          <a:p>
            <a:pPr eaLnBrk="0" hangingPunct="0"/>
            <a:r>
              <a:rPr lang="en-US" sz="1900" dirty="0">
                <a:solidFill>
                  <a:schemeClr val="bg1"/>
                </a:solidFill>
              </a:rPr>
              <a:t>SUV		$96.00 per day</a:t>
            </a:r>
          </a:p>
          <a:p>
            <a:pPr eaLnBrk="0" hangingPunct="0"/>
            <a:r>
              <a:rPr lang="en-US" sz="1900" dirty="0">
                <a:solidFill>
                  <a:schemeClr val="bg1"/>
                </a:solidFill>
              </a:rPr>
              <a:t>Other		$96.00 per day (3/4 ton &amp; above)</a:t>
            </a:r>
            <a:endParaRPr lang="en-US" sz="1900" b="1" dirty="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9258300" cy="914400"/>
          </a:xfrm>
        </p:spPr>
        <p:txBody>
          <a:bodyPr>
            <a:noAutofit/>
          </a:bodyPr>
          <a:lstStyle/>
          <a:p>
            <a:pPr algn="ctr"/>
            <a:r>
              <a:rPr lang="en-US" sz="4800" dirty="0" smtClean="0">
                <a:latin typeface="Arial" panose="020B0604020202020204" pitchFamily="34" charset="0"/>
                <a:cs typeface="Arial" panose="020B0604020202020204" pitchFamily="34" charset="0"/>
              </a:rPr>
              <a:t>CA Fire Assistance Agreement</a:t>
            </a: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4350" y="1097280"/>
            <a:ext cx="9258300" cy="5227320"/>
          </a:xfrm>
        </p:spPr>
        <p:txBody>
          <a:bodyPr>
            <a:noAutofit/>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Actual Administrative Rate Due Date:</a:t>
            </a:r>
          </a:p>
          <a:p>
            <a:pPr marL="456515" lvl="1" indent="0">
              <a:buClr>
                <a:schemeClr val="accent3">
                  <a:lumMod val="75000"/>
                </a:schemeClr>
              </a:buClr>
              <a:buNone/>
            </a:pPr>
            <a:endParaRPr lang="en-US" sz="3200" dirty="0" smtClean="0">
              <a:latin typeface="Arial" panose="020B0604020202020204" pitchFamily="34" charset="0"/>
              <a:cs typeface="Arial" panose="020B0604020202020204" pitchFamily="34" charset="0"/>
            </a:endParaRPr>
          </a:p>
          <a:p>
            <a:pPr marL="913715" lvl="1" indent="-457200">
              <a:buClr>
                <a:schemeClr val="accent3">
                  <a:lumMod val="75000"/>
                </a:schemeClr>
              </a:buClr>
              <a:buFont typeface="Arial" panose="020B0604020202020204" pitchFamily="34" charset="0"/>
              <a:buChar char="•"/>
            </a:pPr>
            <a:r>
              <a:rPr lang="en-US" sz="3200" dirty="0" smtClean="0">
                <a:latin typeface="Arial" panose="020B0604020202020204" pitchFamily="34" charset="0"/>
                <a:cs typeface="Arial" panose="020B0604020202020204" pitchFamily="34" charset="0"/>
              </a:rPr>
              <a:t>Local </a:t>
            </a:r>
            <a:r>
              <a:rPr lang="en-US" sz="3200" dirty="0">
                <a:latin typeface="Arial" panose="020B0604020202020204" pitchFamily="34" charset="0"/>
                <a:cs typeface="Arial" panose="020B0604020202020204" pitchFamily="34" charset="0"/>
              </a:rPr>
              <a:t>government fire agencies who prefer to develop an actual administrative rate, are required to develop and submit a new rate by July 1, of each year.</a:t>
            </a:r>
          </a:p>
          <a:p>
            <a:pPr marL="913715" lvl="1" indent="-457200">
              <a:buClr>
                <a:schemeClr val="accent3">
                  <a:lumMod val="75000"/>
                </a:schemeClr>
              </a:buClr>
              <a:buFont typeface="Arial" panose="020B0604020202020204" pitchFamily="34" charset="0"/>
              <a:buChar char="•"/>
            </a:pPr>
            <a:r>
              <a:rPr lang="en-US" sz="3200" dirty="0" smtClean="0">
                <a:latin typeface="Arial" panose="020B0604020202020204" pitchFamily="34" charset="0"/>
                <a:cs typeface="Arial" panose="020B0604020202020204" pitchFamily="34" charset="0"/>
              </a:rPr>
              <a:t>Failure </a:t>
            </a:r>
            <a:r>
              <a:rPr lang="en-US" sz="3200" dirty="0">
                <a:latin typeface="Arial" panose="020B0604020202020204" pitchFamily="34" charset="0"/>
                <a:cs typeface="Arial" panose="020B0604020202020204" pitchFamily="34" charset="0"/>
              </a:rPr>
              <a:t>to submit each year before this date, will default your agency to the base administrative rate set annually each year by the committee (The rate is 10%).  </a:t>
            </a:r>
          </a:p>
        </p:txBody>
      </p:sp>
      <p:sp>
        <p:nvSpPr>
          <p:cNvPr id="4" name="Slide Number Placeholder 3"/>
          <p:cNvSpPr>
            <a:spLocks noGrp="1"/>
          </p:cNvSpPr>
          <p:nvPr>
            <p:ph type="sldNum" sz="quarter" idx="12"/>
          </p:nvPr>
        </p:nvSpPr>
        <p:spPr/>
        <p:txBody>
          <a:bodyPr/>
          <a:lstStyle/>
          <a:p>
            <a:fld id="{11756BDD-58EF-4F26-A203-629CF85D021F}" type="slidenum">
              <a:rPr lang="en-US" smtClean="0"/>
              <a:pPr/>
              <a:t>15</a:t>
            </a:fld>
            <a:endParaRPr lang="en-US" dirty="0"/>
          </a:p>
        </p:txBody>
      </p:sp>
    </p:spTree>
    <p:extLst>
      <p:ext uri="{BB962C8B-B14F-4D97-AF65-F5344CB8AC3E}">
        <p14:creationId xmlns:p14="http://schemas.microsoft.com/office/powerpoint/2010/main" val="58578402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04800"/>
            <a:ext cx="9448800" cy="144780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762000" y="1752600"/>
            <a:ext cx="8743950" cy="4572000"/>
          </a:xfrm>
        </p:spPr>
        <p:txBody>
          <a:bodyPr>
            <a:normAutofit fontScale="47500" lnSpcReduction="20000"/>
          </a:bodyPr>
          <a:lstStyle/>
          <a:p>
            <a:pPr>
              <a:buFont typeface="Wingdings" panose="05000000000000000000" pitchFamily="2" charset="2"/>
              <a:buChar char="Ø"/>
            </a:pPr>
            <a:r>
              <a:rPr lang="en-US" sz="5100" dirty="0">
                <a:latin typeface="Arial" panose="020B0604020202020204" pitchFamily="34" charset="0"/>
                <a:cs typeface="Arial" panose="020B0604020202020204" pitchFamily="34" charset="0"/>
              </a:rPr>
              <a:t>Definitions for personnel hours</a:t>
            </a:r>
          </a:p>
          <a:p>
            <a:pPr marL="0" indent="0">
              <a:buNone/>
            </a:pPr>
            <a:endParaRPr lang="en-US" sz="5100" dirty="0">
              <a:latin typeface="Arial" panose="020B0604020202020204" pitchFamily="34" charset="0"/>
              <a:cs typeface="Arial" panose="020B0604020202020204" pitchFamily="34" charset="0"/>
            </a:endParaRPr>
          </a:p>
          <a:p>
            <a:r>
              <a:rPr lang="en-US" sz="5100" b="1" dirty="0">
                <a:latin typeface="Arial" panose="020B0604020202020204" pitchFamily="34" charset="0"/>
                <a:cs typeface="Arial" panose="020B0604020202020204" pitchFamily="34" charset="0"/>
              </a:rPr>
              <a:t>PORTAL TO PORTAL </a:t>
            </a:r>
            <a:r>
              <a:rPr lang="en-US" sz="5100" dirty="0">
                <a:latin typeface="Arial" panose="020B0604020202020204" pitchFamily="34" charset="0"/>
                <a:cs typeface="Arial" panose="020B0604020202020204" pitchFamily="34" charset="0"/>
              </a:rPr>
              <a:t>shall mean the time of initial dispatch from home base to the time of return to home base. </a:t>
            </a:r>
          </a:p>
          <a:p>
            <a:endParaRPr lang="en-US" sz="5100" dirty="0">
              <a:latin typeface="Arial" panose="020B0604020202020204" pitchFamily="34" charset="0"/>
              <a:cs typeface="Arial" panose="020B0604020202020204" pitchFamily="34" charset="0"/>
            </a:endParaRPr>
          </a:p>
          <a:p>
            <a:r>
              <a:rPr lang="en-US" sz="5100" b="1" dirty="0">
                <a:latin typeface="Arial" panose="020B0604020202020204" pitchFamily="34" charset="0"/>
                <a:cs typeface="Arial" panose="020B0604020202020204" pitchFamily="34" charset="0"/>
              </a:rPr>
              <a:t>ACTUAL HOURS WORKED </a:t>
            </a:r>
            <a:r>
              <a:rPr lang="en-US" sz="5100" dirty="0">
                <a:latin typeface="Arial" panose="020B0604020202020204" pitchFamily="34" charset="0"/>
                <a:cs typeface="Arial" panose="020B0604020202020204" pitchFamily="34" charset="0"/>
              </a:rPr>
              <a:t>shall mean </a:t>
            </a:r>
            <a:r>
              <a:rPr lang="en-US" sz="5100" dirty="0" smtClean="0">
                <a:latin typeface="Arial" panose="020B0604020202020204" pitchFamily="34" charset="0"/>
                <a:cs typeface="Arial" panose="020B0604020202020204" pitchFamily="34" charset="0"/>
              </a:rPr>
              <a:t>on shift time which includes a specific start and ending time, and is recorded as clock hours. On shift time includes actual work, order stand-by and compensable travel. Individuals are required to report to their designated work site as scheduled, ready and willing to perform work safely.</a:t>
            </a:r>
            <a:endParaRPr lang="en-US" sz="5100" dirty="0">
              <a:latin typeface="Arial" panose="020B0604020202020204" pitchFamily="34" charset="0"/>
              <a:cs typeface="Arial" panose="020B0604020202020204" pitchFamily="34" charset="0"/>
            </a:endParaRPr>
          </a:p>
          <a:p>
            <a:pPr marL="0" indent="0">
              <a:buNone/>
            </a:pPr>
            <a:endParaRPr lang="en-US" sz="2800" dirty="0">
              <a:latin typeface="+mj-lt"/>
            </a:endParaRPr>
          </a:p>
          <a:p>
            <a:pPr>
              <a:buSzPct val="110000"/>
              <a:buFont typeface="Arial" panose="020B0604020202020204" pitchFamily="34" charset="0"/>
              <a:buChar char="•"/>
            </a:pPr>
            <a:endParaRPr lang="en-US" sz="2800" dirty="0">
              <a:latin typeface="+mj-lt"/>
            </a:endParaRPr>
          </a:p>
        </p:txBody>
      </p:sp>
      <p:sp>
        <p:nvSpPr>
          <p:cNvPr id="4" name="Slide Number Placeholder 3"/>
          <p:cNvSpPr>
            <a:spLocks noGrp="1"/>
          </p:cNvSpPr>
          <p:nvPr>
            <p:ph type="sldNum" sz="quarter" idx="12"/>
          </p:nvPr>
        </p:nvSpPr>
        <p:spPr/>
        <p:txBody>
          <a:bodyPr/>
          <a:lstStyle/>
          <a:p>
            <a:fld id="{11756BDD-58EF-4F26-A203-629CF85D021F}" type="slidenum">
              <a:rPr lang="en-US" smtClean="0"/>
              <a:pPr/>
              <a:t>16</a:t>
            </a:fld>
            <a:endParaRPr lang="en-US" dirty="0"/>
          </a:p>
        </p:txBody>
      </p:sp>
    </p:spTree>
    <p:extLst>
      <p:ext uri="{BB962C8B-B14F-4D97-AF65-F5344CB8AC3E}">
        <p14:creationId xmlns:p14="http://schemas.microsoft.com/office/powerpoint/2010/main" val="29974290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
            <a:ext cx="9258300" cy="972312"/>
          </a:xfrm>
        </p:spPr>
        <p:txBody>
          <a:bodyPr>
            <a:normAutofit/>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1676400"/>
            <a:ext cx="9258300" cy="4389120"/>
          </a:xfrm>
        </p:spPr>
        <p:txBody>
          <a:bodyPr>
            <a:normAutofit fontScale="85000" lnSpcReduction="20000"/>
          </a:bodyPr>
          <a:lstStyle/>
          <a:p>
            <a:pPr marL="456516" indent="-456516">
              <a:buClr>
                <a:schemeClr val="accent3">
                  <a:lumMod val="75000"/>
                </a:schemeClr>
              </a:buClr>
              <a:buFont typeface="Wingdings" panose="05000000000000000000" pitchFamily="2" charset="2"/>
              <a:buChar char="Ø"/>
            </a:pPr>
            <a:r>
              <a:rPr lang="en-US" sz="3500" dirty="0">
                <a:latin typeface="Arial" panose="020B0604020202020204" pitchFamily="34" charset="0"/>
                <a:cs typeface="Arial" panose="020B0604020202020204" pitchFamily="34" charset="0"/>
              </a:rPr>
              <a:t>Memorandum of Understanding (MOU), Memorandum of Agreement (MOA), Governing Body Resolution (GBR) or Equivalent:</a:t>
            </a:r>
          </a:p>
          <a:p>
            <a:pPr marL="0" indent="0">
              <a:buNone/>
            </a:pPr>
            <a:endParaRPr lang="en-US" sz="3500" b="1" dirty="0">
              <a:latin typeface="Arial" panose="020B0604020202020204" pitchFamily="34" charset="0"/>
              <a:cs typeface="Arial" panose="020B0604020202020204" pitchFamily="34" charset="0"/>
            </a:endParaRPr>
          </a:p>
          <a:p>
            <a:pPr marL="913031" lvl="1" indent="-456516">
              <a:buClr>
                <a:schemeClr val="accent3">
                  <a:lumMod val="75000"/>
                </a:schemeClr>
              </a:buClr>
              <a:buFont typeface="Calibri" panose="020F0502020204030204" pitchFamily="34" charset="0"/>
              <a:buChar char="•"/>
            </a:pPr>
            <a:r>
              <a:rPr lang="en-US" sz="3500" dirty="0">
                <a:latin typeface="Arial" panose="020B0604020202020204" pitchFamily="34" charset="0"/>
                <a:cs typeface="Arial" panose="020B0604020202020204" pitchFamily="34" charset="0"/>
              </a:rPr>
              <a:t>Any agency seeking reimbursement for personnel for more than actual hours worked on an incident (PORTAL TO PORTAL) </a:t>
            </a:r>
            <a:r>
              <a:rPr lang="en-US" sz="3500" u="sng" dirty="0" smtClean="0">
                <a:latin typeface="Arial" panose="020B0604020202020204" pitchFamily="34" charset="0"/>
                <a:cs typeface="Arial" panose="020B0604020202020204" pitchFamily="34" charset="0"/>
              </a:rPr>
              <a:t>must</a:t>
            </a:r>
            <a:r>
              <a:rPr lang="en-US" sz="3500" b="1"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file </a:t>
            </a:r>
            <a:r>
              <a:rPr lang="en-US" sz="3500" dirty="0">
                <a:latin typeface="Arial" panose="020B0604020202020204" pitchFamily="34" charset="0"/>
                <a:cs typeface="Arial" panose="020B0604020202020204" pitchFamily="34" charset="0"/>
              </a:rPr>
              <a:t>an MOU/MOA/GBR or equivalent with Cal OES. The MOU/MOA/GBR or equivalent shall indicate how personnel will be compensated.</a:t>
            </a:r>
          </a:p>
          <a:p>
            <a:pPr marL="0" indent="0">
              <a:buNone/>
            </a:pPr>
            <a:endParaRPr lang="en-US" sz="2800" b="1" dirty="0">
              <a:latin typeface="+mj-lt"/>
            </a:endParaRPr>
          </a:p>
          <a:p>
            <a:pPr marL="0" indent="0">
              <a:buNone/>
            </a:pPr>
            <a:endParaRPr lang="en-US" sz="2800" b="1" dirty="0">
              <a:latin typeface="+mj-lt"/>
            </a:endParaRPr>
          </a:p>
        </p:txBody>
      </p:sp>
      <p:sp>
        <p:nvSpPr>
          <p:cNvPr id="4" name="Slide Number Placeholder 3"/>
          <p:cNvSpPr>
            <a:spLocks noGrp="1"/>
          </p:cNvSpPr>
          <p:nvPr>
            <p:ph type="sldNum" sz="quarter" idx="12"/>
          </p:nvPr>
        </p:nvSpPr>
        <p:spPr/>
        <p:txBody>
          <a:bodyPr/>
          <a:lstStyle/>
          <a:p>
            <a:fld id="{11756BDD-58EF-4F26-A203-629CF85D021F}" type="slidenum">
              <a:rPr lang="en-US" smtClean="0"/>
              <a:pPr/>
              <a:t>17</a:t>
            </a:fld>
            <a:endParaRPr lang="en-US" dirty="0"/>
          </a:p>
        </p:txBody>
      </p:sp>
    </p:spTree>
    <p:extLst>
      <p:ext uri="{BB962C8B-B14F-4D97-AF65-F5344CB8AC3E}">
        <p14:creationId xmlns:p14="http://schemas.microsoft.com/office/powerpoint/2010/main" val="17843860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685800"/>
            <a:ext cx="9258300" cy="5562600"/>
          </a:xfrm>
        </p:spPr>
        <p:txBody>
          <a:bodyPr>
            <a:normAutofit fontScale="25000" lnSpcReduction="20000"/>
          </a:bodyPr>
          <a:lstStyle/>
          <a:p>
            <a:pPr marL="456516" indent="-456516">
              <a:buClr>
                <a:schemeClr val="accent3">
                  <a:lumMod val="75000"/>
                </a:schemeClr>
              </a:buClr>
              <a:buFont typeface="Wingdings" panose="05000000000000000000" pitchFamily="2" charset="2"/>
              <a:buChar char="Ø"/>
            </a:pPr>
            <a:endParaRPr lang="en-US" sz="12800" dirty="0" smtClean="0">
              <a:latin typeface="Arial" panose="020B0604020202020204" pitchFamily="34" charset="0"/>
              <a:cs typeface="Arial" panose="020B0604020202020204" pitchFamily="34" charset="0"/>
            </a:endParaRPr>
          </a:p>
          <a:p>
            <a:pPr marL="456516" indent="-456516">
              <a:buClr>
                <a:schemeClr val="accent3">
                  <a:lumMod val="75000"/>
                </a:schemeClr>
              </a:buClr>
              <a:buFont typeface="Wingdings" panose="05000000000000000000" pitchFamily="2" charset="2"/>
              <a:buChar char="Ø"/>
            </a:pPr>
            <a:r>
              <a:rPr lang="en-US" sz="12800" dirty="0" smtClean="0">
                <a:latin typeface="Arial" panose="020B0604020202020204" pitchFamily="34" charset="0"/>
                <a:cs typeface="Arial" panose="020B0604020202020204" pitchFamily="34" charset="0"/>
              </a:rPr>
              <a:t>Memorandum </a:t>
            </a:r>
            <a:r>
              <a:rPr lang="en-US" sz="12800" dirty="0">
                <a:latin typeface="Arial" panose="020B0604020202020204" pitchFamily="34" charset="0"/>
                <a:cs typeface="Arial" panose="020B0604020202020204" pitchFamily="34" charset="0"/>
              </a:rPr>
              <a:t>of Understanding (MOU), Memorandum of Agreement (MOA), Governing Body Resolution (GBR) or Equivalent (cont</a:t>
            </a:r>
            <a:r>
              <a:rPr lang="en-US" sz="12800" dirty="0" smtClean="0">
                <a:latin typeface="Arial" panose="020B0604020202020204" pitchFamily="34" charset="0"/>
                <a:cs typeface="Arial" panose="020B0604020202020204" pitchFamily="34" charset="0"/>
              </a:rPr>
              <a:t>.):</a:t>
            </a:r>
          </a:p>
          <a:p>
            <a:pPr>
              <a:buClr>
                <a:schemeClr val="accent3">
                  <a:lumMod val="75000"/>
                </a:schemeClr>
              </a:buClr>
              <a:buFont typeface="Arial" panose="020B0604020202020204" pitchFamily="34" charset="0"/>
              <a:buChar char="•"/>
            </a:pPr>
            <a:endParaRPr lang="en-US" sz="12800" dirty="0">
              <a:latin typeface="Arial" panose="020B0604020202020204" pitchFamily="34" charset="0"/>
              <a:cs typeface="Arial" panose="020B0604020202020204" pitchFamily="34" charset="0"/>
            </a:endParaRPr>
          </a:p>
          <a:p>
            <a:pPr marL="341313" indent="115888">
              <a:buClr>
                <a:schemeClr val="accent3">
                  <a:lumMod val="75000"/>
                </a:schemeClr>
              </a:buClr>
              <a:buFont typeface="Arial" panose="020B0604020202020204" pitchFamily="34" charset="0"/>
              <a:buChar char="•"/>
              <a:tabLst>
                <a:tab pos="1143000" algn="l"/>
                <a:tab pos="1204913" algn="l"/>
              </a:tabLst>
            </a:pPr>
            <a:r>
              <a:rPr lang="en-US" sz="12800" dirty="0" smtClean="0">
                <a:latin typeface="Arial" panose="020B0604020202020204" pitchFamily="34" charset="0"/>
                <a:cs typeface="Arial" panose="020B0604020202020204" pitchFamily="34" charset="0"/>
              </a:rPr>
              <a:t>	Must submit to Cal OES prior to dispatch. </a:t>
            </a:r>
          </a:p>
          <a:p>
            <a:pPr marL="0" lvl="1" indent="0">
              <a:buClr>
                <a:schemeClr val="accent3">
                  <a:lumMod val="75000"/>
                </a:schemeClr>
              </a:buClr>
              <a:buNone/>
            </a:pPr>
            <a:endParaRPr lang="en-US" sz="12800" dirty="0">
              <a:latin typeface="Arial" panose="020B0604020202020204" pitchFamily="34" charset="0"/>
              <a:cs typeface="Arial" panose="020B0604020202020204" pitchFamily="34" charset="0"/>
            </a:endParaRPr>
          </a:p>
          <a:p>
            <a:pPr marL="1143000" lvl="1" indent="-738188">
              <a:buClr>
                <a:schemeClr val="accent3">
                  <a:lumMod val="75000"/>
                </a:schemeClr>
              </a:buClr>
              <a:buFont typeface="Arial" panose="020B0604020202020204" pitchFamily="34" charset="0"/>
              <a:buChar char="•"/>
            </a:pPr>
            <a:r>
              <a:rPr lang="en-US" sz="12800" dirty="0" smtClean="0">
                <a:latin typeface="Arial" panose="020B0604020202020204" pitchFamily="34" charset="0"/>
                <a:cs typeface="Arial" panose="020B0604020202020204" pitchFamily="34" charset="0"/>
              </a:rPr>
              <a:t>If </a:t>
            </a:r>
            <a:r>
              <a:rPr lang="en-US" sz="12800" dirty="0">
                <a:latin typeface="Arial" panose="020B0604020202020204" pitchFamily="34" charset="0"/>
                <a:cs typeface="Arial" panose="020B0604020202020204" pitchFamily="34" charset="0"/>
              </a:rPr>
              <a:t>the local agency does not submit </a:t>
            </a:r>
            <a:r>
              <a:rPr lang="en-US" sz="12800" dirty="0" smtClean="0">
                <a:latin typeface="Arial" panose="020B0604020202020204" pitchFamily="34" charset="0"/>
                <a:cs typeface="Arial" panose="020B0604020202020204" pitchFamily="34" charset="0"/>
              </a:rPr>
              <a:t>an MOU/MOA/GBR </a:t>
            </a:r>
            <a:r>
              <a:rPr lang="en-US" sz="12800" dirty="0">
                <a:latin typeface="Arial" panose="020B0604020202020204" pitchFamily="34" charset="0"/>
                <a:cs typeface="Arial" panose="020B0604020202020204" pitchFamily="34" charset="0"/>
              </a:rPr>
              <a:t>or equivalent </a:t>
            </a:r>
            <a:r>
              <a:rPr lang="en-US" sz="12800" dirty="0" smtClean="0">
                <a:latin typeface="Arial" panose="020B0604020202020204" pitchFamily="34" charset="0"/>
                <a:cs typeface="Arial" panose="020B0604020202020204" pitchFamily="34" charset="0"/>
              </a:rPr>
              <a:t>prior to dispatch, </a:t>
            </a:r>
            <a:r>
              <a:rPr lang="en-US" sz="12800" dirty="0">
                <a:latin typeface="Arial" panose="020B0604020202020204" pitchFamily="34" charset="0"/>
                <a:cs typeface="Arial" panose="020B0604020202020204" pitchFamily="34" charset="0"/>
              </a:rPr>
              <a:t>the </a:t>
            </a:r>
            <a:r>
              <a:rPr lang="en-US" sz="12800" dirty="0" smtClean="0">
                <a:latin typeface="Arial" panose="020B0604020202020204" pitchFamily="34" charset="0"/>
                <a:cs typeface="Arial" panose="020B0604020202020204" pitchFamily="34" charset="0"/>
              </a:rPr>
              <a:t>F-42(s) </a:t>
            </a:r>
            <a:r>
              <a:rPr lang="en-US" sz="12800" dirty="0">
                <a:latin typeface="Arial" panose="020B0604020202020204" pitchFamily="34" charset="0"/>
                <a:cs typeface="Arial" panose="020B0604020202020204" pitchFamily="34" charset="0"/>
              </a:rPr>
              <a:t>will be processed, and </a:t>
            </a:r>
            <a:r>
              <a:rPr lang="en-US" sz="12800" dirty="0" smtClean="0">
                <a:latin typeface="Arial" panose="020B0604020202020204" pitchFamily="34" charset="0"/>
                <a:cs typeface="Arial" panose="020B0604020202020204" pitchFamily="34" charset="0"/>
              </a:rPr>
              <a:t>the </a:t>
            </a:r>
            <a:r>
              <a:rPr lang="en-US" sz="12800" dirty="0">
                <a:latin typeface="Arial" panose="020B0604020202020204" pitchFamily="34" charset="0"/>
                <a:cs typeface="Arial" panose="020B0604020202020204" pitchFamily="34" charset="0"/>
              </a:rPr>
              <a:t>local agency will be paid for ACTUAL </a:t>
            </a:r>
            <a:r>
              <a:rPr lang="en-US" sz="12800" dirty="0" smtClean="0">
                <a:latin typeface="Arial" panose="020B0604020202020204" pitchFamily="34" charset="0"/>
                <a:cs typeface="Arial" panose="020B0604020202020204" pitchFamily="34" charset="0"/>
              </a:rPr>
              <a:t>HOURS worked.</a:t>
            </a:r>
            <a:endParaRPr lang="en-US" sz="12800" dirty="0">
              <a:latin typeface="Arial" panose="020B0604020202020204" pitchFamily="34" charset="0"/>
              <a:cs typeface="Arial" panose="020B0604020202020204" pitchFamily="34" charset="0"/>
            </a:endParaRPr>
          </a:p>
          <a:p>
            <a:pPr marL="0" indent="0">
              <a:buNone/>
            </a:pPr>
            <a:endParaRPr lang="en-US" sz="7400" dirty="0">
              <a:latin typeface="+mj-lt"/>
            </a:endParaRPr>
          </a:p>
          <a:p>
            <a:pPr marL="0" indent="0">
              <a:buNone/>
            </a:pPr>
            <a:endParaRPr lang="en-US" sz="2800" b="1"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fld id="{11756BDD-58EF-4F26-A203-629CF85D021F}" type="slidenum">
              <a:rPr lang="en-US" smtClean="0"/>
              <a:pPr/>
              <a:t>18</a:t>
            </a:fld>
            <a:endParaRPr lang="en-US" dirty="0"/>
          </a:p>
        </p:txBody>
      </p:sp>
    </p:spTree>
    <p:extLst>
      <p:ext uri="{BB962C8B-B14F-4D97-AF65-F5344CB8AC3E}">
        <p14:creationId xmlns:p14="http://schemas.microsoft.com/office/powerpoint/2010/main" val="404486268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397"/>
            <a:ext cx="9258300" cy="1143000"/>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914400"/>
            <a:ext cx="9258300" cy="4770120"/>
          </a:xfrm>
        </p:spPr>
        <p:txBody>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Memorandum of Understanding (MOU), Memorandum of Agreement (MOA), Governing Body Resolution (GBR) or Equivalent for Chief Officers:</a:t>
            </a:r>
            <a:endParaRPr lang="en-US" sz="3200" b="1" dirty="0">
              <a:latin typeface="Arial" panose="020B0604020202020204" pitchFamily="34" charset="0"/>
              <a:cs typeface="Arial" panose="020B0604020202020204" pitchFamily="34" charset="0"/>
            </a:endParaRPr>
          </a:p>
          <a:p>
            <a:pPr marL="913715"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Personnel above the Battalion Chief level that have an MOU/MOA/GBR or equivalent that indicates they are to be paid above straight time </a:t>
            </a:r>
            <a:r>
              <a:rPr lang="en-US" sz="3200" u="sng" dirty="0">
                <a:latin typeface="Arial" panose="020B0604020202020204" pitchFamily="34" charset="0"/>
                <a:cs typeface="Arial" panose="020B0604020202020204" pitchFamily="34" charset="0"/>
              </a:rPr>
              <a:t>must</a:t>
            </a:r>
            <a:r>
              <a:rPr lang="en-US" sz="3200" dirty="0">
                <a:latin typeface="Arial" panose="020B0604020202020204" pitchFamily="34" charset="0"/>
                <a:cs typeface="Arial" panose="020B0604020202020204" pitchFamily="34" charset="0"/>
              </a:rPr>
              <a:t> have the associated document on file </a:t>
            </a:r>
            <a:r>
              <a:rPr lang="en-US" sz="3200" dirty="0" smtClean="0">
                <a:latin typeface="Arial" panose="020B0604020202020204" pitchFamily="34" charset="0"/>
                <a:cs typeface="Arial" panose="020B0604020202020204" pitchFamily="34" charset="0"/>
              </a:rPr>
              <a:t>prior to </a:t>
            </a:r>
            <a:r>
              <a:rPr lang="en-US" sz="3200" dirty="0">
                <a:latin typeface="Arial" panose="020B0604020202020204" pitchFamily="34" charset="0"/>
                <a:cs typeface="Arial" panose="020B0604020202020204" pitchFamily="34" charset="0"/>
              </a:rPr>
              <a:t>dispatch to receive full reimbursement for associated personnel cost</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1756BDD-58EF-4F26-A203-629CF85D021F}" type="slidenum">
              <a:rPr lang="en-US" smtClean="0"/>
              <a:pPr/>
              <a:t>19</a:t>
            </a:fld>
            <a:endParaRPr lang="en-US" dirty="0"/>
          </a:p>
        </p:txBody>
      </p:sp>
    </p:spTree>
    <p:extLst>
      <p:ext uri="{BB962C8B-B14F-4D97-AF65-F5344CB8AC3E}">
        <p14:creationId xmlns:p14="http://schemas.microsoft.com/office/powerpoint/2010/main" val="87626844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90500" y="2057400"/>
            <a:ext cx="9829800" cy="4495800"/>
          </a:xfrm>
        </p:spPr>
        <p:txBody>
          <a:bodyPr/>
          <a:lstStyle/>
          <a:p>
            <a:r>
              <a:rPr lang="en-US" sz="4400" dirty="0">
                <a:solidFill>
                  <a:schemeClr val="bg1"/>
                </a:solidFill>
                <a:latin typeface="Arial" pitchFamily="34" charset="0"/>
                <a:cs typeface="Arial" pitchFamily="34" charset="0"/>
              </a:rPr>
              <a:t>It is the responsibility of the </a:t>
            </a:r>
            <a:r>
              <a:rPr lang="en-US" sz="4400" dirty="0" smtClean="0">
                <a:solidFill>
                  <a:schemeClr val="bg1"/>
                </a:solidFill>
                <a:latin typeface="Arial" pitchFamily="34" charset="0"/>
                <a:cs typeface="Arial" pitchFamily="34" charset="0"/>
              </a:rPr>
              <a:t/>
            </a:r>
            <a:br>
              <a:rPr lang="en-US" sz="4400" dirty="0" smtClean="0">
                <a:solidFill>
                  <a:schemeClr val="bg1"/>
                </a:solidFill>
                <a:latin typeface="Arial" pitchFamily="34" charset="0"/>
                <a:cs typeface="Arial" pitchFamily="34" charset="0"/>
              </a:rPr>
            </a:br>
            <a:r>
              <a:rPr lang="en-US" sz="4400" smtClean="0">
                <a:solidFill>
                  <a:schemeClr val="tx1"/>
                </a:solidFill>
                <a:latin typeface="Arial" pitchFamily="34" charset="0"/>
                <a:cs typeface="Arial" pitchFamily="34" charset="0"/>
              </a:rPr>
              <a:t>Overhead*</a:t>
            </a:r>
            <a:r>
              <a:rPr lang="en-US" sz="4400" smtClean="0">
                <a:solidFill>
                  <a:schemeClr val="bg1"/>
                </a:solidFill>
                <a:latin typeface="Arial" pitchFamily="34" charset="0"/>
                <a:cs typeface="Arial" pitchFamily="34" charset="0"/>
              </a:rPr>
              <a:t>/</a:t>
            </a:r>
            <a:r>
              <a:rPr lang="en-US" sz="4400" dirty="0">
                <a:solidFill>
                  <a:schemeClr val="bg1"/>
                </a:solidFill>
                <a:latin typeface="Arial" pitchFamily="34" charset="0"/>
                <a:cs typeface="Arial" pitchFamily="34" charset="0"/>
              </a:rPr>
              <a:t>STL/TFL to </a:t>
            </a:r>
            <a:r>
              <a:rPr lang="en-US" sz="4400" u="sng" dirty="0">
                <a:solidFill>
                  <a:schemeClr val="bg1"/>
                </a:solidFill>
                <a:latin typeface="Arial" pitchFamily="34" charset="0"/>
                <a:cs typeface="Arial" pitchFamily="34" charset="0"/>
              </a:rPr>
              <a:t>always</a:t>
            </a:r>
            <a:r>
              <a:rPr lang="en-US" sz="4400" dirty="0">
                <a:solidFill>
                  <a:schemeClr val="bg1"/>
                </a:solidFill>
                <a:latin typeface="Arial" pitchFamily="34" charset="0"/>
                <a:cs typeface="Arial" pitchFamily="34" charset="0"/>
              </a:rPr>
              <a:t> know which agreement was used for your request and what mission (who pays) you were requested for!</a:t>
            </a:r>
          </a:p>
        </p:txBody>
      </p:sp>
      <p:sp>
        <p:nvSpPr>
          <p:cNvPr id="4" name="TextBox 3"/>
          <p:cNvSpPr txBox="1"/>
          <p:nvPr/>
        </p:nvSpPr>
        <p:spPr>
          <a:xfrm>
            <a:off x="1714544" y="762008"/>
            <a:ext cx="6943419" cy="1107860"/>
          </a:xfrm>
          <a:prstGeom prst="rect">
            <a:avLst/>
          </a:prstGeom>
          <a:noFill/>
        </p:spPr>
        <p:txBody>
          <a:bodyPr wrap="none" lIns="91303" tIns="45653" rIns="91303" bIns="45653" rtlCol="0">
            <a:spAutoFit/>
          </a:bodyPr>
          <a:lstStyle/>
          <a:p>
            <a:r>
              <a:rPr lang="en-US" sz="6600" i="1" dirty="0">
                <a:solidFill>
                  <a:schemeClr val="tx1">
                    <a:lumMod val="75000"/>
                  </a:schemeClr>
                </a:solidFill>
                <a:latin typeface="Arial" pitchFamily="34" charset="0"/>
                <a:cs typeface="Arial" pitchFamily="34" charset="0"/>
              </a:rPr>
              <a:t>THIS IS ON YOU!</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1097280"/>
            <a:ext cx="9258300" cy="4389120"/>
          </a:xfrm>
        </p:spPr>
        <p:txBody>
          <a:bodyPr>
            <a:noAutofit/>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Memorandum of Understanding (MOU), Memorandum of Agreement (MOA), Governing Body Resolution (GBR) or Equivalent (cont.):</a:t>
            </a:r>
          </a:p>
          <a:p>
            <a:pPr marL="913715"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Any MOU/MOA/GBR or equivalent is subject to review by the Committee. </a:t>
            </a:r>
          </a:p>
          <a:p>
            <a:pPr marL="913716"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Local government will be formally notified by Cal OES of the determination.  </a:t>
            </a:r>
          </a:p>
          <a:p>
            <a:pPr marL="913716"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If your agency submits an MOU/MOA/GBR, only the full complete MOU /MOA/GBR will be accepted.  No partial documents will be reviewed.</a:t>
            </a:r>
          </a:p>
        </p:txBody>
      </p:sp>
      <p:sp>
        <p:nvSpPr>
          <p:cNvPr id="4" name="Slide Number Placeholder 3"/>
          <p:cNvSpPr>
            <a:spLocks noGrp="1"/>
          </p:cNvSpPr>
          <p:nvPr>
            <p:ph type="sldNum" sz="quarter" idx="12"/>
          </p:nvPr>
        </p:nvSpPr>
        <p:spPr/>
        <p:txBody>
          <a:bodyPr/>
          <a:lstStyle/>
          <a:p>
            <a:fld id="{11756BDD-58EF-4F26-A203-629CF85D021F}" type="slidenum">
              <a:rPr lang="en-US" smtClean="0"/>
              <a:pPr/>
              <a:t>20</a:t>
            </a:fld>
            <a:endParaRPr lang="en-US" dirty="0"/>
          </a:p>
        </p:txBody>
      </p:sp>
    </p:spTree>
    <p:extLst>
      <p:ext uri="{BB962C8B-B14F-4D97-AF65-F5344CB8AC3E}">
        <p14:creationId xmlns:p14="http://schemas.microsoft.com/office/powerpoint/2010/main" val="10939172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762000" y="1371600"/>
            <a:ext cx="8743950" cy="4114800"/>
          </a:xfrm>
        </p:spPr>
        <p:txBody>
          <a:bodyPr/>
          <a:lstStyle/>
          <a:p>
            <a:pPr marL="571500" indent="-457200">
              <a:buFont typeface="Wingdings" panose="05000000000000000000" pitchFamily="2" charset="2"/>
              <a:buChar char="Ø"/>
            </a:pPr>
            <a:r>
              <a:rPr lang="en-US" sz="3200" dirty="0">
                <a:latin typeface="Arial" panose="020B0604020202020204" pitchFamily="34" charset="0"/>
                <a:cs typeface="Arial" panose="020B0604020202020204" pitchFamily="34" charset="0"/>
              </a:rPr>
              <a:t>Memorandum of Understanding (MOU), Memorandum of Agreement (MOA), Governing Body Resolution (GBR) or Equivalent (cont.):</a:t>
            </a:r>
          </a:p>
          <a:p>
            <a:pPr marL="342900" lvl="2" indent="228600">
              <a:buNone/>
              <a:tabLst>
                <a:tab pos="457200" algn="l"/>
                <a:tab pos="633413" algn="l"/>
                <a:tab pos="747713" algn="l"/>
                <a:tab pos="1143000" algn="l"/>
                <a:tab pos="1204913" algn="l"/>
              </a:tabLst>
            </a:pPr>
            <a:endParaRPr lang="en-US" sz="3200" b="1" dirty="0">
              <a:latin typeface="Arial" panose="020B0604020202020204" pitchFamily="34" charset="0"/>
              <a:cs typeface="Arial" panose="020B0604020202020204" pitchFamily="34" charset="0"/>
            </a:endParaRPr>
          </a:p>
          <a:p>
            <a:pPr marL="908050" lvl="3" indent="-336550">
              <a:buSzPct val="85000"/>
              <a:buFont typeface="Arial" panose="020B0604020202020204" pitchFamily="34" charset="0"/>
              <a:buChar char="•"/>
            </a:pPr>
            <a:r>
              <a:rPr lang="en-US" sz="3200" dirty="0">
                <a:latin typeface="Arial" panose="020B0604020202020204" pitchFamily="34" charset="0"/>
                <a:cs typeface="Arial" panose="020B0604020202020204" pitchFamily="34" charset="0"/>
              </a:rPr>
              <a:t>When submitting a numerous page document for review, it’s  important to point out and identify the type of language the document is intended to cover and where the language is located.</a:t>
            </a:r>
          </a:p>
        </p:txBody>
      </p:sp>
      <p:sp>
        <p:nvSpPr>
          <p:cNvPr id="4" name="Slide Number Placeholder 3"/>
          <p:cNvSpPr>
            <a:spLocks noGrp="1"/>
          </p:cNvSpPr>
          <p:nvPr>
            <p:ph type="sldNum" sz="quarter" idx="12"/>
          </p:nvPr>
        </p:nvSpPr>
        <p:spPr/>
        <p:txBody>
          <a:bodyPr/>
          <a:lstStyle/>
          <a:p>
            <a:fld id="{11756BDD-58EF-4F26-A203-629CF85D021F}" type="slidenum">
              <a:rPr lang="en-US" smtClean="0"/>
              <a:pPr/>
              <a:t>21</a:t>
            </a:fld>
            <a:endParaRPr lang="en-US" dirty="0"/>
          </a:p>
        </p:txBody>
      </p:sp>
    </p:spTree>
    <p:extLst>
      <p:ext uri="{BB962C8B-B14F-4D97-AF65-F5344CB8AC3E}">
        <p14:creationId xmlns:p14="http://schemas.microsoft.com/office/powerpoint/2010/main" val="35558924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
            <a:ext cx="9258300" cy="1143000"/>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1295400"/>
            <a:ext cx="9258300" cy="4389120"/>
          </a:xfrm>
        </p:spPr>
        <p:txBody>
          <a:bodyPr>
            <a:noAutofit/>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Memorandum of Understanding (MOU), Memorandum of Agreement (MOA), Governing Body Resolution (GBR) or Equivalent </a:t>
            </a:r>
            <a:r>
              <a:rPr lang="en-US" sz="3200" i="1" u="sng" dirty="0">
                <a:solidFill>
                  <a:srgbClr val="FF0000"/>
                </a:solidFill>
                <a:latin typeface="Arial" panose="020B0604020202020204" pitchFamily="34" charset="0"/>
                <a:cs typeface="Arial" panose="020B0604020202020204" pitchFamily="34" charset="0"/>
              </a:rPr>
              <a:t>exclusion</a:t>
            </a:r>
            <a:r>
              <a:rPr lang="en-US" sz="3200"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a:p>
            <a:pPr marL="913716"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Any agency seeking reimbursement for its Supplemental Personnel will accept rates as outlined in NWCG#2004-2009, Attachment D, which states that Supplemental Personnel will be reimbursed using General Schedule tables with locality pay applied for actual hours worked.</a:t>
            </a:r>
          </a:p>
        </p:txBody>
      </p:sp>
      <p:sp>
        <p:nvSpPr>
          <p:cNvPr id="4" name="Slide Number Placeholder 3"/>
          <p:cNvSpPr>
            <a:spLocks noGrp="1"/>
          </p:cNvSpPr>
          <p:nvPr>
            <p:ph type="sldNum" sz="quarter" idx="12"/>
          </p:nvPr>
        </p:nvSpPr>
        <p:spPr/>
        <p:txBody>
          <a:bodyPr/>
          <a:lstStyle/>
          <a:p>
            <a:fld id="{11756BDD-58EF-4F26-A203-629CF85D021F}" type="slidenum">
              <a:rPr lang="en-US" smtClean="0"/>
              <a:pPr/>
              <a:t>22</a:t>
            </a:fld>
            <a:endParaRPr lang="en-US" dirty="0"/>
          </a:p>
        </p:txBody>
      </p:sp>
    </p:spTree>
    <p:extLst>
      <p:ext uri="{BB962C8B-B14F-4D97-AF65-F5344CB8AC3E}">
        <p14:creationId xmlns:p14="http://schemas.microsoft.com/office/powerpoint/2010/main" val="29481731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762000"/>
            <a:ext cx="9658350" cy="4389120"/>
          </a:xfrm>
        </p:spPr>
        <p:txBody>
          <a:bodyPr>
            <a:noAutofit/>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Federal/Department of Defense/Tribal Fire Departments:</a:t>
            </a:r>
          </a:p>
          <a:p>
            <a:pPr marL="913716"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Reimbursement of Federal, DOD, and Tribal Fire Departments that respond to Federal Fire Agency fires are governed by other federal agreements. In these cases Cal OES will not produce or process reimbursement invoices for DOD and Tribal Fire Departments.</a:t>
            </a:r>
          </a:p>
          <a:p>
            <a:pPr marL="913714"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Federal and DOD Fire Departments responding under this Agreement will invoice the supported Federal Fire Agency directly in accordance with existing federal and local agreements. </a:t>
            </a:r>
          </a:p>
        </p:txBody>
      </p:sp>
      <p:sp>
        <p:nvSpPr>
          <p:cNvPr id="4" name="Slide Number Placeholder 3"/>
          <p:cNvSpPr>
            <a:spLocks noGrp="1"/>
          </p:cNvSpPr>
          <p:nvPr>
            <p:ph type="sldNum" sz="quarter" idx="12"/>
          </p:nvPr>
        </p:nvSpPr>
        <p:spPr/>
        <p:txBody>
          <a:bodyPr/>
          <a:lstStyle/>
          <a:p>
            <a:fld id="{11756BDD-58EF-4F26-A203-629CF85D021F}" type="slidenum">
              <a:rPr lang="en-US" smtClean="0"/>
              <a:pPr/>
              <a:t>23</a:t>
            </a:fld>
            <a:endParaRPr lang="en-US" dirty="0"/>
          </a:p>
        </p:txBody>
      </p:sp>
    </p:spTree>
    <p:extLst>
      <p:ext uri="{BB962C8B-B14F-4D97-AF65-F5344CB8AC3E}">
        <p14:creationId xmlns:p14="http://schemas.microsoft.com/office/powerpoint/2010/main" val="25199605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1371600"/>
            <a:ext cx="9258300" cy="5029200"/>
          </a:xfrm>
        </p:spPr>
        <p:txBody>
          <a:bodyPr>
            <a:normAutofit fontScale="70000" lnSpcReduction="20000"/>
          </a:bodyPr>
          <a:lstStyle/>
          <a:p>
            <a:pPr marL="456516" indent="-456516">
              <a:buClr>
                <a:schemeClr val="accent3">
                  <a:lumMod val="75000"/>
                </a:schemeClr>
              </a:buClr>
              <a:buFont typeface="Wingdings" panose="05000000000000000000" pitchFamily="2" charset="2"/>
              <a:buChar char="Ø"/>
            </a:pPr>
            <a:r>
              <a:rPr lang="en-US" sz="4100" dirty="0">
                <a:latin typeface="Arial" panose="020B0604020202020204" pitchFamily="34" charset="0"/>
                <a:cs typeface="Arial" panose="020B0604020202020204" pitchFamily="34" charset="0"/>
              </a:rPr>
              <a:t>Tribal Fire Departments:</a:t>
            </a:r>
          </a:p>
          <a:p>
            <a:pPr lvl="1"/>
            <a:endParaRPr lang="en-US" sz="4100" dirty="0">
              <a:latin typeface="Arial" panose="020B0604020202020204" pitchFamily="34" charset="0"/>
              <a:cs typeface="Arial" panose="020B0604020202020204" pitchFamily="34" charset="0"/>
            </a:endParaRPr>
          </a:p>
          <a:p>
            <a:pPr marL="1028015" lvl="1" indent="-571500">
              <a:buClr>
                <a:schemeClr val="accent3">
                  <a:lumMod val="75000"/>
                </a:schemeClr>
              </a:buClr>
              <a:buFont typeface="Arial" panose="020B0604020202020204" pitchFamily="34" charset="0"/>
              <a:buChar char="•"/>
            </a:pPr>
            <a:r>
              <a:rPr lang="en-US" sz="4100" dirty="0">
                <a:latin typeface="Arial" panose="020B0604020202020204" pitchFamily="34" charset="0"/>
                <a:cs typeface="Arial" panose="020B0604020202020204" pitchFamily="34" charset="0"/>
              </a:rPr>
              <a:t>Tribal Fire Departments responding </a:t>
            </a:r>
            <a:r>
              <a:rPr lang="en-US" sz="4100" dirty="0" smtClean="0">
                <a:latin typeface="Arial" panose="020B0604020202020204" pitchFamily="34" charset="0"/>
                <a:cs typeface="Arial" panose="020B0604020202020204" pitchFamily="34" charset="0"/>
              </a:rPr>
              <a:t>to </a:t>
            </a:r>
            <a:r>
              <a:rPr lang="en-US" sz="4100" smtClean="0">
                <a:latin typeface="Arial" panose="020B0604020202020204" pitchFamily="34" charset="0"/>
                <a:cs typeface="Arial" panose="020B0604020202020204" pitchFamily="34" charset="0"/>
              </a:rPr>
              <a:t>federal fires under </a:t>
            </a:r>
            <a:r>
              <a:rPr lang="en-US" sz="4100" dirty="0">
                <a:latin typeface="Arial" panose="020B0604020202020204" pitchFamily="34" charset="0"/>
                <a:cs typeface="Arial" panose="020B0604020202020204" pitchFamily="34" charset="0"/>
              </a:rPr>
              <a:t>this Agreement will invoice the BIA directly in accordance with existing federal or local Agreements</a:t>
            </a:r>
            <a:r>
              <a:rPr lang="en-US" sz="4100" dirty="0" smtClean="0">
                <a:latin typeface="Arial" panose="020B0604020202020204" pitchFamily="34" charset="0"/>
                <a:cs typeface="Arial" panose="020B0604020202020204" pitchFamily="34" charset="0"/>
              </a:rPr>
              <a:t>.</a:t>
            </a:r>
          </a:p>
          <a:p>
            <a:pPr marL="1028015" lvl="1" indent="-571500">
              <a:buClr>
                <a:schemeClr val="accent3">
                  <a:lumMod val="75000"/>
                </a:schemeClr>
              </a:buClr>
              <a:buFont typeface="Arial" panose="020B0604020202020204" pitchFamily="34" charset="0"/>
              <a:buChar char="•"/>
            </a:pPr>
            <a:endParaRPr lang="en-US" sz="4100" dirty="0">
              <a:latin typeface="Arial" panose="020B0604020202020204" pitchFamily="34" charset="0"/>
              <a:cs typeface="Arial" panose="020B0604020202020204" pitchFamily="34" charset="0"/>
            </a:endParaRPr>
          </a:p>
          <a:p>
            <a:pPr marL="1028015" lvl="1" indent="-571500">
              <a:buClr>
                <a:schemeClr val="accent3">
                  <a:lumMod val="75000"/>
                </a:schemeClr>
              </a:buClr>
              <a:buFont typeface="Arial" panose="020B0604020202020204" pitchFamily="34" charset="0"/>
              <a:buChar char="•"/>
            </a:pPr>
            <a:r>
              <a:rPr lang="en-US" sz="4100" dirty="0">
                <a:latin typeface="Arial" panose="020B0604020202020204" pitchFamily="34" charset="0"/>
                <a:cs typeface="Arial" panose="020B0604020202020204" pitchFamily="34" charset="0"/>
              </a:rPr>
              <a:t>Tribal Fire Departments that have a </a:t>
            </a:r>
            <a:r>
              <a:rPr lang="en-US" sz="4100" dirty="0" smtClean="0">
                <a:latin typeface="Arial" panose="020B0604020202020204" pitchFamily="34" charset="0"/>
                <a:cs typeface="Arial" panose="020B0604020202020204" pitchFamily="34" charset="0"/>
              </a:rPr>
              <a:t>compact </a:t>
            </a:r>
            <a:r>
              <a:rPr lang="en-US" sz="4100" dirty="0">
                <a:latin typeface="Arial" panose="020B0604020202020204" pitchFamily="34" charset="0"/>
                <a:cs typeface="Arial" panose="020B0604020202020204" pitchFamily="34" charset="0"/>
              </a:rPr>
              <a:t>or contracted wildland fire program from BIA will respond through the Federal Dispatching System and not through the California Fire and Rescue Mutual Aid System. </a:t>
            </a:r>
          </a:p>
          <a:p>
            <a:pPr marL="0" indent="0">
              <a:buNone/>
            </a:pPr>
            <a:endParaRPr lang="en-US" sz="2800" dirty="0"/>
          </a:p>
          <a:p>
            <a:pPr marL="0" indent="0">
              <a:buNone/>
            </a:pPr>
            <a:endParaRPr lang="en-US" sz="2800" b="1" dirty="0">
              <a:latin typeface="+mj-lt"/>
            </a:endParaRPr>
          </a:p>
        </p:txBody>
      </p:sp>
      <p:sp>
        <p:nvSpPr>
          <p:cNvPr id="4" name="Slide Number Placeholder 3"/>
          <p:cNvSpPr>
            <a:spLocks noGrp="1"/>
          </p:cNvSpPr>
          <p:nvPr>
            <p:ph type="sldNum" sz="quarter" idx="12"/>
          </p:nvPr>
        </p:nvSpPr>
        <p:spPr/>
        <p:txBody>
          <a:bodyPr/>
          <a:lstStyle/>
          <a:p>
            <a:fld id="{11756BDD-58EF-4F26-A203-629CF85D021F}" type="slidenum">
              <a:rPr lang="en-US" smtClean="0"/>
              <a:pPr/>
              <a:t>24</a:t>
            </a:fld>
            <a:endParaRPr lang="en-US" dirty="0"/>
          </a:p>
        </p:txBody>
      </p:sp>
    </p:spTree>
    <p:extLst>
      <p:ext uri="{BB962C8B-B14F-4D97-AF65-F5344CB8AC3E}">
        <p14:creationId xmlns:p14="http://schemas.microsoft.com/office/powerpoint/2010/main" val="27342336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9258300" cy="972312"/>
          </a:xfrm>
        </p:spPr>
        <p:txBody>
          <a:bodyPr/>
          <a:lstStyle/>
          <a:p>
            <a:r>
              <a:rPr lang="en-US" sz="4800" dirty="0">
                <a:latin typeface="Arial" panose="020B0604020202020204" pitchFamily="34" charset="0"/>
                <a:cs typeface="Arial" panose="020B0604020202020204" pitchFamily="34" charset="0"/>
              </a:rPr>
              <a:t>CA Fire Assistance Agreement</a:t>
            </a:r>
          </a:p>
        </p:txBody>
      </p:sp>
      <p:sp>
        <p:nvSpPr>
          <p:cNvPr id="3" name="Content Placeholder 2"/>
          <p:cNvSpPr>
            <a:spLocks noGrp="1"/>
          </p:cNvSpPr>
          <p:nvPr>
            <p:ph idx="1"/>
          </p:nvPr>
        </p:nvSpPr>
        <p:spPr>
          <a:xfrm>
            <a:off x="514350" y="1371600"/>
            <a:ext cx="9258300" cy="4389120"/>
          </a:xfrm>
        </p:spPr>
        <p:txBody>
          <a:bodyPr>
            <a:noAutofit/>
          </a:bodyPr>
          <a:lstStyle/>
          <a:p>
            <a:pPr marL="456516" indent="-456516">
              <a:buClr>
                <a:schemeClr val="accent3">
                  <a:lumMod val="75000"/>
                </a:schemeClr>
              </a:buClr>
              <a:buFont typeface="Wingdings" panose="05000000000000000000" pitchFamily="2" charset="2"/>
              <a:buChar char="Ø"/>
            </a:pPr>
            <a:r>
              <a:rPr lang="en-US" sz="3200" dirty="0">
                <a:latin typeface="Arial" panose="020B0604020202020204" pitchFamily="34" charset="0"/>
                <a:cs typeface="Arial" panose="020B0604020202020204" pitchFamily="34" charset="0"/>
              </a:rPr>
              <a:t>Tribal Fire Department </a:t>
            </a:r>
            <a:r>
              <a:rPr lang="en-US" sz="3200" b="1" i="1" u="sng" dirty="0">
                <a:solidFill>
                  <a:srgbClr val="FF0000"/>
                </a:solidFill>
                <a:latin typeface="Arial" panose="020B0604020202020204" pitchFamily="34" charset="0"/>
                <a:cs typeface="Arial" panose="020B0604020202020204" pitchFamily="34" charset="0"/>
              </a:rPr>
              <a:t>exception:</a:t>
            </a:r>
          </a:p>
          <a:p>
            <a:pPr marL="0" indent="0">
              <a:buNone/>
            </a:pPr>
            <a:endParaRPr lang="en-US" sz="3200" b="1" dirty="0">
              <a:latin typeface="Arial" panose="020B0604020202020204" pitchFamily="34" charset="0"/>
              <a:cs typeface="Arial" panose="020B0604020202020204" pitchFamily="34" charset="0"/>
            </a:endParaRPr>
          </a:p>
          <a:p>
            <a:pPr marL="913715" lvl="1" indent="-457200">
              <a:buClr>
                <a:schemeClr val="accent3">
                  <a:lumMod val="75000"/>
                </a:schemeClr>
              </a:buClr>
              <a:buFont typeface="Arial" panose="020B0604020202020204" pitchFamily="34" charset="0"/>
              <a:buChar char="•"/>
            </a:pPr>
            <a:r>
              <a:rPr lang="en-US" sz="3200" dirty="0">
                <a:latin typeface="Arial" panose="020B0604020202020204" pitchFamily="34" charset="0"/>
                <a:cs typeface="Arial" panose="020B0604020202020204" pitchFamily="34" charset="0"/>
              </a:rPr>
              <a:t>HOWEVER</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BIA and Cal OES have mutually agreed to informally allow tribal fire departments that would prefer Cal OES to process and generate invoices on behalf of their department to submit a request to both organizations requesting this process be documented for further billings/reimbursement.  </a:t>
            </a:r>
            <a:endParaRPr lang="en-US" sz="3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1756BDD-58EF-4F26-A203-629CF85D021F}" type="slidenum">
              <a:rPr lang="en-US" smtClean="0"/>
              <a:pPr/>
              <a:t>25</a:t>
            </a:fld>
            <a:endParaRPr lang="en-US" dirty="0"/>
          </a:p>
        </p:txBody>
      </p:sp>
    </p:spTree>
    <p:extLst>
      <p:ext uri="{BB962C8B-B14F-4D97-AF65-F5344CB8AC3E}">
        <p14:creationId xmlns:p14="http://schemas.microsoft.com/office/powerpoint/2010/main" val="32934702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71527" y="228600"/>
            <a:ext cx="8743950" cy="1143000"/>
          </a:xfrm>
        </p:spPr>
        <p:txBody>
          <a:bodyPr/>
          <a:lstStyle/>
          <a:p>
            <a:r>
              <a:rPr lang="en-US" dirty="0" smtClean="0">
                <a:solidFill>
                  <a:schemeClr val="bg1"/>
                </a:solidFill>
                <a:latin typeface="Arial" charset="0"/>
                <a:cs typeface="Arial" charset="0"/>
              </a:rPr>
              <a:t>How much does this cost?</a:t>
            </a:r>
          </a:p>
        </p:txBody>
      </p:sp>
      <p:sp>
        <p:nvSpPr>
          <p:cNvPr id="15363" name="Content Placeholder 2"/>
          <p:cNvSpPr>
            <a:spLocks noGrp="1"/>
          </p:cNvSpPr>
          <p:nvPr>
            <p:ph idx="1"/>
          </p:nvPr>
        </p:nvSpPr>
        <p:spPr>
          <a:xfrm>
            <a:off x="762000" y="1600200"/>
            <a:ext cx="8743950" cy="4114800"/>
          </a:xfrm>
        </p:spPr>
        <p:txBody>
          <a:bodyPr/>
          <a:lstStyle/>
          <a:p>
            <a:r>
              <a:rPr lang="en-US" sz="3600" dirty="0">
                <a:latin typeface="Arial" charset="0"/>
                <a:cs typeface="Arial" charset="0"/>
              </a:rPr>
              <a:t>A typical Engine Strike Team runs from $25,000  to $40,000 per 24 hour period.</a:t>
            </a:r>
          </a:p>
          <a:p>
            <a:r>
              <a:rPr lang="en-US" sz="3600" dirty="0">
                <a:latin typeface="Arial" charset="0"/>
                <a:cs typeface="Arial" charset="0"/>
              </a:rPr>
              <a:t>If you were a business running these kinds of receipts daily, how accountable would you be for it?</a:t>
            </a:r>
          </a:p>
          <a:p>
            <a:r>
              <a:rPr lang="en-US" sz="3600" dirty="0">
                <a:latin typeface="Arial" charset="0"/>
                <a:cs typeface="Arial" charset="0"/>
              </a:rPr>
              <a:t>The F-42 is the reimbursement document for this revenue.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228600"/>
            <a:ext cx="8743950" cy="1143000"/>
          </a:xfrm>
        </p:spPr>
        <p:txBody>
          <a:bodyPr/>
          <a:lstStyle/>
          <a:p>
            <a:r>
              <a:rPr lang="en-US" dirty="0" smtClean="0"/>
              <a:t>How much does this cost?</a:t>
            </a:r>
            <a:endParaRPr lang="en-US" dirty="0"/>
          </a:p>
        </p:txBody>
      </p:sp>
      <p:pic>
        <p:nvPicPr>
          <p:cNvPr id="4" name="Chart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3" y="1295400"/>
            <a:ext cx="1025611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48780" y="5029206"/>
            <a:ext cx="8782897" cy="1323304"/>
          </a:xfrm>
          <a:prstGeom prst="rect">
            <a:avLst/>
          </a:prstGeom>
          <a:noFill/>
        </p:spPr>
        <p:txBody>
          <a:bodyPr wrap="none" lIns="91303" tIns="45653" rIns="91303" bIns="45653" rtlCol="0">
            <a:spAutoFit/>
          </a:bodyPr>
          <a:lstStyle/>
          <a:p>
            <a:r>
              <a:rPr lang="en-US" sz="2000" dirty="0">
                <a:latin typeface="+mn-lt"/>
              </a:rPr>
              <a:t>Sacramento Metro 167 m		Kern County 118 m	Fresno City 56 m</a:t>
            </a:r>
          </a:p>
          <a:p>
            <a:r>
              <a:rPr lang="en-US" sz="2000" dirty="0">
                <a:latin typeface="+mn-lt"/>
              </a:rPr>
              <a:t>Riverside City 52 m		San Diego 218 m		Santa Barbara 56 m</a:t>
            </a:r>
          </a:p>
          <a:p>
            <a:r>
              <a:rPr lang="en-US" sz="2000" dirty="0">
                <a:latin typeface="+mn-lt"/>
              </a:rPr>
              <a:t>Ventura 126 m			Hunnington Beach 46 m	Santa Clara Co 96 m</a:t>
            </a:r>
          </a:p>
          <a:p>
            <a:r>
              <a:rPr lang="en-US" sz="2000" dirty="0">
                <a:latin typeface="+mn-lt"/>
              </a:rPr>
              <a:t>Menlo Park 37 m			Long Beach 92 m		San Rafael 21 m</a:t>
            </a:r>
          </a:p>
        </p:txBody>
      </p:sp>
    </p:spTree>
    <p:extLst>
      <p:ext uri="{BB962C8B-B14F-4D97-AF65-F5344CB8AC3E}">
        <p14:creationId xmlns:p14="http://schemas.microsoft.com/office/powerpoint/2010/main" val="160447606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00101" y="1"/>
            <a:ext cx="8743950" cy="1143000"/>
          </a:xfrm>
        </p:spPr>
        <p:txBody>
          <a:bodyPr/>
          <a:lstStyle/>
          <a:p>
            <a:r>
              <a:rPr lang="en-US" sz="4000" dirty="0">
                <a:solidFill>
                  <a:schemeClr val="bg1"/>
                </a:solidFill>
                <a:latin typeface="Arial" charset="0"/>
                <a:cs typeface="Arial" charset="0"/>
              </a:rPr>
              <a:t>Some things to know about the CFAA</a:t>
            </a:r>
          </a:p>
        </p:txBody>
      </p:sp>
      <p:sp>
        <p:nvSpPr>
          <p:cNvPr id="18435" name="Content Placeholder 2"/>
          <p:cNvSpPr>
            <a:spLocks noGrp="1"/>
          </p:cNvSpPr>
          <p:nvPr>
            <p:ph idx="1"/>
          </p:nvPr>
        </p:nvSpPr>
        <p:spPr>
          <a:xfrm>
            <a:off x="0" y="1066800"/>
            <a:ext cx="10287000" cy="4114800"/>
          </a:xfrm>
        </p:spPr>
        <p:txBody>
          <a:bodyPr/>
          <a:lstStyle/>
          <a:p>
            <a:pPr>
              <a:buFont typeface="Wingdings" panose="05000000000000000000" pitchFamily="2" charset="2"/>
              <a:buChar char="Ø"/>
            </a:pPr>
            <a:r>
              <a:rPr lang="en-US" sz="2800" dirty="0">
                <a:latin typeface="Arial" charset="0"/>
                <a:cs typeface="Arial" charset="0"/>
              </a:rPr>
              <a:t>Reimbursement for emergency apparatus loss or damage:</a:t>
            </a:r>
          </a:p>
          <a:p>
            <a:pPr lvl="1">
              <a:buFont typeface="Arial" panose="020B0604020202020204" pitchFamily="34" charset="0"/>
              <a:buChar char="•"/>
            </a:pPr>
            <a:r>
              <a:rPr lang="en-US" sz="2400" dirty="0">
                <a:latin typeface="Arial" charset="0"/>
                <a:cs typeface="Arial" charset="0"/>
              </a:rPr>
              <a:t>The State of California and the Federal Fire Agencies </a:t>
            </a:r>
            <a:r>
              <a:rPr lang="en-US" sz="2400" i="1" dirty="0">
                <a:solidFill>
                  <a:schemeClr val="tx1">
                    <a:lumMod val="75000"/>
                  </a:schemeClr>
                </a:solidFill>
                <a:latin typeface="Arial" charset="0"/>
                <a:cs typeface="Arial" charset="0"/>
              </a:rPr>
              <a:t>may</a:t>
            </a:r>
            <a:r>
              <a:rPr lang="en-US" sz="2400" dirty="0">
                <a:latin typeface="Arial" charset="0"/>
                <a:cs typeface="Arial" charset="0"/>
              </a:rPr>
              <a:t> reimburse California Fire and Rescue Mutual Aid System Agencies providing resources through the California fire and Rescue Mutual Aid System for the cost of emergency apparatus or equipment loss or damage where the loss or damage is directly attributable to the incident and where the local agency, its </a:t>
            </a:r>
            <a:r>
              <a:rPr lang="en-US" sz="2400" i="1" dirty="0">
                <a:solidFill>
                  <a:schemeClr val="tx1">
                    <a:lumMod val="75000"/>
                  </a:schemeClr>
                </a:solidFill>
                <a:latin typeface="Arial" charset="0"/>
                <a:cs typeface="Arial" charset="0"/>
              </a:rPr>
              <a:t>employees and/or operational failures </a:t>
            </a:r>
            <a:r>
              <a:rPr lang="en-US" sz="2400" dirty="0">
                <a:latin typeface="Arial" charset="0"/>
                <a:cs typeface="Arial" charset="0"/>
              </a:rPr>
              <a:t>in the emergency apparatus or support equipment are </a:t>
            </a:r>
            <a:r>
              <a:rPr lang="en-US" sz="2400" i="1" dirty="0">
                <a:solidFill>
                  <a:schemeClr val="tx1">
                    <a:lumMod val="75000"/>
                  </a:schemeClr>
                </a:solidFill>
                <a:latin typeface="Arial" charset="0"/>
                <a:cs typeface="Arial" charset="0"/>
              </a:rPr>
              <a:t>not a contributing factor</a:t>
            </a:r>
            <a:r>
              <a:rPr lang="en-US" sz="2400" dirty="0">
                <a:latin typeface="Arial" charset="0"/>
                <a:cs typeface="Arial" charset="0"/>
              </a:rPr>
              <a:t> to such damage or loss. Loss or damage to a local agency emergency apparatus or support equipment while </a:t>
            </a:r>
            <a:r>
              <a:rPr lang="en-US" sz="2400" i="1" dirty="0">
                <a:solidFill>
                  <a:schemeClr val="tx1">
                    <a:lumMod val="75000"/>
                  </a:schemeClr>
                </a:solidFill>
                <a:latin typeface="Arial" charset="0"/>
                <a:cs typeface="Arial" charset="0"/>
              </a:rPr>
              <a:t>traveling to or from</a:t>
            </a:r>
            <a:r>
              <a:rPr lang="en-US" sz="2400" dirty="0">
                <a:latin typeface="Arial" charset="0"/>
                <a:cs typeface="Arial" charset="0"/>
              </a:rPr>
              <a:t> an incident and repairs due to normal </a:t>
            </a:r>
            <a:r>
              <a:rPr lang="en-US" sz="2400" i="1" dirty="0">
                <a:solidFill>
                  <a:schemeClr val="tx1">
                    <a:lumMod val="75000"/>
                  </a:schemeClr>
                </a:solidFill>
                <a:latin typeface="Arial" charset="0"/>
                <a:cs typeface="Arial" charset="0"/>
              </a:rPr>
              <a:t>wear and tear </a:t>
            </a:r>
            <a:r>
              <a:rPr lang="en-US" sz="2400" dirty="0">
                <a:latin typeface="Arial" charset="0"/>
                <a:cs typeface="Arial" charset="0"/>
              </a:rPr>
              <a:t>or due to </a:t>
            </a:r>
            <a:r>
              <a:rPr lang="en-US" sz="2400" i="1" dirty="0">
                <a:solidFill>
                  <a:schemeClr val="tx1">
                    <a:lumMod val="75000"/>
                  </a:schemeClr>
                </a:solidFill>
                <a:latin typeface="Arial" charset="0"/>
                <a:cs typeface="Arial" charset="0"/>
              </a:rPr>
              <a:t>negligent or unlawful operation </a:t>
            </a:r>
            <a:r>
              <a:rPr lang="en-US" sz="2400" dirty="0">
                <a:latin typeface="Arial" charset="0"/>
                <a:cs typeface="Arial" charset="0"/>
              </a:rPr>
              <a:t>by the operator shall be the responsibility of  the local agency providing the emergency apparatus or equipment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4000" dirty="0">
                <a:solidFill>
                  <a:schemeClr val="bg1"/>
                </a:solidFill>
                <a:latin typeface="Arial" charset="0"/>
                <a:cs typeface="Arial" charset="0"/>
              </a:rPr>
              <a:t>Some things to know about the CFAA</a:t>
            </a:r>
          </a:p>
        </p:txBody>
      </p:sp>
      <p:sp>
        <p:nvSpPr>
          <p:cNvPr id="20483" name="Content Placeholder 2"/>
          <p:cNvSpPr>
            <a:spLocks noGrp="1"/>
          </p:cNvSpPr>
          <p:nvPr>
            <p:ph idx="1"/>
          </p:nvPr>
        </p:nvSpPr>
        <p:spPr/>
        <p:txBody>
          <a:bodyPr/>
          <a:lstStyle/>
          <a:p>
            <a:r>
              <a:rPr lang="en-US" sz="2800" dirty="0">
                <a:latin typeface="Arial" charset="0"/>
                <a:cs typeface="Arial" charset="0"/>
              </a:rPr>
              <a:t>Travel Expenses: At no time will the California Fire and Rescue Mutual Aid System Agencies seek reimbursement for travel expenses such as fuel, food, and lodging responding to, </a:t>
            </a:r>
            <a:r>
              <a:rPr lang="en-US" sz="2800" i="1" dirty="0">
                <a:solidFill>
                  <a:schemeClr val="tx1">
                    <a:lumMod val="75000"/>
                  </a:schemeClr>
                </a:solidFill>
                <a:latin typeface="Arial" charset="0"/>
                <a:cs typeface="Arial" charset="0"/>
              </a:rPr>
              <a:t>during</a:t>
            </a:r>
            <a:r>
              <a:rPr lang="en-US" sz="2800" i="1" dirty="0">
                <a:latin typeface="Arial" charset="0"/>
                <a:cs typeface="Arial" charset="0"/>
              </a:rPr>
              <a:t>,</a:t>
            </a:r>
            <a:r>
              <a:rPr lang="en-US" sz="2800" dirty="0">
                <a:latin typeface="Arial" charset="0"/>
                <a:cs typeface="Arial" charset="0"/>
              </a:rPr>
              <a:t> or returning from a Sate of California or Federal Fire Agency incident </a:t>
            </a:r>
            <a:r>
              <a:rPr lang="en-US" sz="2800" i="1" dirty="0">
                <a:solidFill>
                  <a:schemeClr val="tx1">
                    <a:lumMod val="75000"/>
                  </a:schemeClr>
                </a:solidFill>
                <a:latin typeface="Arial" charset="0"/>
                <a:cs typeface="Arial" charset="0"/>
              </a:rPr>
              <a:t>unless documented and approved </a:t>
            </a:r>
            <a:r>
              <a:rPr lang="en-US" sz="2800" dirty="0">
                <a:latin typeface="Arial" charset="0"/>
                <a:cs typeface="Arial" charset="0"/>
              </a:rPr>
              <a:t>in writing by the incident.  Regarding APPROVED travel expense reimbursement refer to Exhibit 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00101" y="304800"/>
            <a:ext cx="8743950" cy="1143000"/>
          </a:xfrm>
        </p:spPr>
        <p:txBody>
          <a:bodyPr/>
          <a:lstStyle/>
          <a:p>
            <a:r>
              <a:rPr lang="en-US" dirty="0" smtClean="0">
                <a:solidFill>
                  <a:schemeClr val="bg1"/>
                </a:solidFill>
                <a:latin typeface="Arial" pitchFamily="34" charset="0"/>
                <a:cs typeface="Arial" pitchFamily="34" charset="0"/>
              </a:rPr>
              <a:t>AGREEMENTS</a:t>
            </a:r>
          </a:p>
        </p:txBody>
      </p:sp>
      <p:sp>
        <p:nvSpPr>
          <p:cNvPr id="47107" name="Rectangle 2"/>
          <p:cNvSpPr>
            <a:spLocks noChangeArrowheads="1"/>
          </p:cNvSpPr>
          <p:nvPr/>
        </p:nvSpPr>
        <p:spPr bwMode="auto">
          <a:xfrm>
            <a:off x="190501" y="1752611"/>
            <a:ext cx="10020300" cy="5816842"/>
          </a:xfrm>
          <a:prstGeom prst="rect">
            <a:avLst/>
          </a:prstGeom>
          <a:noFill/>
          <a:ln w="9525">
            <a:noFill/>
            <a:miter lim="800000"/>
            <a:headEnd/>
            <a:tailEnd/>
          </a:ln>
        </p:spPr>
        <p:txBody>
          <a:bodyPr lIns="91303" tIns="45653" rIns="91303" bIns="45653">
            <a:spAutoFit/>
          </a:bodyPr>
          <a:lstStyle/>
          <a:p>
            <a:pPr marL="571500" indent="-571500">
              <a:buFont typeface="Wingdings" panose="05000000000000000000" pitchFamily="2" charset="2"/>
              <a:buChar char="ü"/>
            </a:pPr>
            <a:r>
              <a:rPr lang="en-US" sz="3600" dirty="0">
                <a:solidFill>
                  <a:schemeClr val="bg1"/>
                </a:solidFill>
                <a:latin typeface="Arial" charset="0"/>
                <a:cs typeface="Arial" charset="0"/>
              </a:rPr>
              <a:t>	Master Mutual Aid (MMA)</a:t>
            </a:r>
          </a:p>
          <a:p>
            <a:pPr marL="571500" indent="-571500">
              <a:buFont typeface="Wingdings" panose="05000000000000000000" pitchFamily="2" charset="2"/>
              <a:buChar char="ü"/>
            </a:pPr>
            <a:r>
              <a:rPr lang="en-US" sz="3600" dirty="0">
                <a:solidFill>
                  <a:schemeClr val="bg1"/>
                </a:solidFill>
                <a:latin typeface="Arial" charset="0"/>
                <a:cs typeface="Arial" charset="0"/>
              </a:rPr>
              <a:t>	State Fire and Rescue Resource Mutual Aid 	Guidelines Document*</a:t>
            </a:r>
          </a:p>
          <a:p>
            <a:pPr marL="571500" indent="-571500">
              <a:buFont typeface="Wingdings" panose="05000000000000000000" pitchFamily="2" charset="2"/>
              <a:buChar char="ü"/>
            </a:pPr>
            <a:r>
              <a:rPr lang="en-US" sz="3600" dirty="0">
                <a:solidFill>
                  <a:schemeClr val="bg1"/>
                </a:solidFill>
                <a:latin typeface="Arial" charset="0"/>
                <a:cs typeface="Arial" charset="0"/>
              </a:rPr>
              <a:t>	California Fire Assistance Agreement 	(CFAA) </a:t>
            </a:r>
          </a:p>
          <a:p>
            <a:pPr marL="571500" indent="-571500">
              <a:buFont typeface="Wingdings" panose="05000000000000000000" pitchFamily="2" charset="2"/>
              <a:buChar char="ü"/>
            </a:pPr>
            <a:r>
              <a:rPr lang="en-US" sz="3600" dirty="0">
                <a:solidFill>
                  <a:schemeClr val="bg1"/>
                </a:solidFill>
                <a:latin typeface="Arial" charset="0"/>
                <a:cs typeface="Arial" charset="0"/>
              </a:rPr>
              <a:t>	Local Forest Agreement</a:t>
            </a:r>
          </a:p>
          <a:p>
            <a:pPr marL="457200" indent="-457200">
              <a:buFont typeface="Wingdings" panose="05000000000000000000" pitchFamily="2" charset="2"/>
              <a:buChar char="ü"/>
            </a:pPr>
            <a:r>
              <a:rPr lang="en-US" b="1" dirty="0" smtClean="0">
                <a:solidFill>
                  <a:schemeClr val="bg1"/>
                </a:solidFill>
                <a:latin typeface="Arial" charset="0"/>
                <a:cs typeface="Arial" charset="0"/>
              </a:rPr>
              <a:t>    </a:t>
            </a:r>
            <a:r>
              <a:rPr lang="en-US" sz="3600" dirty="0">
                <a:solidFill>
                  <a:schemeClr val="bg1"/>
                </a:solidFill>
                <a:latin typeface="Arial" charset="0"/>
                <a:cs typeface="Arial" charset="0"/>
              </a:rPr>
              <a:t>California Cooperative Fire Management               	Agreement (CFMA)</a:t>
            </a:r>
            <a:endParaRPr lang="en-US" sz="3600" dirty="0">
              <a:solidFill>
                <a:srgbClr val="FFC000"/>
              </a:solidFill>
            </a:endParaRPr>
          </a:p>
          <a:p>
            <a:pPr eaLnBrk="0" hangingPunct="0">
              <a:buFont typeface="Arial" charset="0"/>
              <a:buChar char="•"/>
            </a:pPr>
            <a:endParaRPr lang="en-US" b="1" dirty="0">
              <a:solidFill>
                <a:srgbClr val="FFC000"/>
              </a:solidFill>
            </a:endParaRPr>
          </a:p>
          <a:p>
            <a:pPr eaLnBrk="0" hangingPunct="0">
              <a:buFont typeface="Arial" charset="0"/>
              <a:buChar char="•"/>
            </a:pPr>
            <a:endParaRPr lang="en-US" b="1" dirty="0">
              <a:solidFill>
                <a:srgbClr val="FFC000"/>
              </a:solidFill>
            </a:endParaRPr>
          </a:p>
          <a:p>
            <a:pPr eaLnBrk="0" hangingPunct="0">
              <a:buFont typeface="Arial" charset="0"/>
              <a:buChar char="•"/>
            </a:pP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1794519" y="-918218"/>
            <a:ext cx="6781800" cy="877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98758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4000" dirty="0">
                <a:solidFill>
                  <a:schemeClr val="bg1"/>
                </a:solidFill>
                <a:latin typeface="Arial" charset="0"/>
                <a:cs typeface="Arial" charset="0"/>
              </a:rPr>
              <a:t>Some things to know about the CFAA</a:t>
            </a:r>
          </a:p>
        </p:txBody>
      </p:sp>
      <p:sp>
        <p:nvSpPr>
          <p:cNvPr id="21507" name="Content Placeholder 2"/>
          <p:cNvSpPr>
            <a:spLocks noGrp="1"/>
          </p:cNvSpPr>
          <p:nvPr>
            <p:ph idx="1"/>
          </p:nvPr>
        </p:nvSpPr>
        <p:spPr/>
        <p:txBody>
          <a:bodyPr/>
          <a:lstStyle/>
          <a:p>
            <a:r>
              <a:rPr lang="en-US" sz="2800" dirty="0">
                <a:latin typeface="Arial" charset="0"/>
                <a:cs typeface="Arial" charset="0"/>
              </a:rPr>
              <a:t>Reimbursement – Approved Personal Rotation: Personnel under this agreement are expected to be available a minimum of 7 days (portal to portal) excluding travel, before needing replacement, regardless of the number of assignments from original dispatch.</a:t>
            </a:r>
          </a:p>
          <a:p>
            <a:r>
              <a:rPr lang="en-US" sz="2800" i="1" dirty="0">
                <a:solidFill>
                  <a:schemeClr val="tx1"/>
                </a:solidFill>
                <a:latin typeface="Arial" charset="0"/>
                <a:cs typeface="Arial" charset="0"/>
              </a:rPr>
              <a:t>Some Operational Areas have agreed to a 14 day commitment on assignments exclusive of travel.</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4" y="152400"/>
            <a:ext cx="9296400" cy="1371600"/>
          </a:xfrm>
        </p:spPr>
        <p:txBody>
          <a:bodyPr/>
          <a:lstStyle/>
          <a:p>
            <a:r>
              <a:rPr lang="en-US" dirty="0" smtClean="0">
                <a:solidFill>
                  <a:schemeClr val="bg1"/>
                </a:solidFill>
                <a:latin typeface="Arial" charset="0"/>
              </a:rPr>
              <a:t>Approved Personnel Rotations</a:t>
            </a:r>
          </a:p>
        </p:txBody>
      </p:sp>
      <p:sp>
        <p:nvSpPr>
          <p:cNvPr id="62467" name="Rectangle 3"/>
          <p:cNvSpPr>
            <a:spLocks noGrp="1" noChangeArrowheads="1"/>
          </p:cNvSpPr>
          <p:nvPr>
            <p:ph type="body" idx="1"/>
          </p:nvPr>
        </p:nvSpPr>
        <p:spPr>
          <a:xfrm>
            <a:off x="533401" y="1371600"/>
            <a:ext cx="9220200" cy="4800600"/>
          </a:xfrm>
        </p:spPr>
        <p:txBody>
          <a:bodyPr/>
          <a:lstStyle/>
          <a:p>
            <a:pPr>
              <a:lnSpc>
                <a:spcPct val="80000"/>
              </a:lnSpc>
              <a:buNone/>
            </a:pPr>
            <a:endParaRPr lang="en-US" sz="3200" dirty="0">
              <a:latin typeface="Arial" charset="0"/>
            </a:endParaRPr>
          </a:p>
          <a:p>
            <a:pPr>
              <a:lnSpc>
                <a:spcPct val="80000"/>
              </a:lnSpc>
            </a:pPr>
            <a:r>
              <a:rPr lang="en-US" sz="3200" dirty="0">
                <a:latin typeface="Arial" charset="0"/>
              </a:rPr>
              <a:t>The Incident Commander or MOB Center </a:t>
            </a:r>
            <a:r>
              <a:rPr lang="en-US" sz="3200" dirty="0" err="1">
                <a:latin typeface="Arial" charset="0"/>
              </a:rPr>
              <a:t>Mgr</a:t>
            </a:r>
            <a:r>
              <a:rPr lang="en-US" sz="3200" dirty="0">
                <a:latin typeface="Arial" charset="0"/>
              </a:rPr>
              <a:t> to which the resources are assigned must approve the personnel rotation and method of transportation. Such approval should not be denied without substantial cause. (Imminent planned release 24-36 hours or a negotiated extension through the </a:t>
            </a:r>
            <a:r>
              <a:rPr lang="en-US" sz="3200" i="1" dirty="0">
                <a:solidFill>
                  <a:schemeClr val="tx1">
                    <a:lumMod val="75000"/>
                  </a:schemeClr>
                </a:solidFill>
                <a:latin typeface="Arial" charset="0"/>
              </a:rPr>
              <a:t>OES AREP</a:t>
            </a:r>
            <a:r>
              <a:rPr lang="en-US" sz="3200" dirty="0">
                <a:latin typeface="Arial" charset="0"/>
              </a:rPr>
              <a:t>).</a:t>
            </a:r>
          </a:p>
          <a:p>
            <a:pPr>
              <a:lnSpc>
                <a:spcPct val="80000"/>
              </a:lnSpc>
            </a:pPr>
            <a:endParaRPr lang="en-US" sz="3200" dirty="0">
              <a:latin typeface="Arial" charset="0"/>
            </a:endParaRPr>
          </a:p>
          <a:p>
            <a:pPr>
              <a:lnSpc>
                <a:spcPct val="80000"/>
              </a:lnSpc>
            </a:pPr>
            <a:r>
              <a:rPr lang="en-US" sz="3200" dirty="0">
                <a:latin typeface="Arial" charset="0"/>
              </a:rPr>
              <a:t>Must be documented on a ICS-213, signed by the IC through the OES AREP.</a:t>
            </a:r>
          </a:p>
        </p:txBody>
      </p:sp>
    </p:spTree>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95300" y="228600"/>
            <a:ext cx="9258300" cy="1295400"/>
          </a:xfrm>
        </p:spPr>
        <p:txBody>
          <a:bodyPr/>
          <a:lstStyle/>
          <a:p>
            <a:pPr eaLnBrk="1" hangingPunct="1"/>
            <a:r>
              <a:rPr lang="en-US" dirty="0" smtClean="0">
                <a:solidFill>
                  <a:schemeClr val="bg1"/>
                </a:solidFill>
                <a:latin typeface="Arial" pitchFamily="34" charset="0"/>
                <a:cs typeface="Arial" pitchFamily="34" charset="0"/>
              </a:rPr>
              <a:t>Approved Personnel Rotations</a:t>
            </a:r>
          </a:p>
        </p:txBody>
      </p:sp>
      <p:sp>
        <p:nvSpPr>
          <p:cNvPr id="63491" name="Content Placeholder 2"/>
          <p:cNvSpPr>
            <a:spLocks noGrp="1"/>
          </p:cNvSpPr>
          <p:nvPr>
            <p:ph idx="1"/>
          </p:nvPr>
        </p:nvSpPr>
        <p:spPr>
          <a:xfrm>
            <a:off x="723900" y="1600200"/>
            <a:ext cx="8743950" cy="5181600"/>
          </a:xfrm>
        </p:spPr>
        <p:txBody>
          <a:bodyPr/>
          <a:lstStyle/>
          <a:p>
            <a:pPr eaLnBrk="1" hangingPunct="1"/>
            <a:endParaRPr lang="en-US" sz="2800" i="1" dirty="0">
              <a:latin typeface="Arial" pitchFamily="34" charset="0"/>
              <a:cs typeface="Arial" pitchFamily="34" charset="0"/>
            </a:endParaRPr>
          </a:p>
          <a:p>
            <a:pPr eaLnBrk="1" hangingPunct="1"/>
            <a:r>
              <a:rPr lang="en-US" sz="3200" i="1" dirty="0">
                <a:latin typeface="Arial" pitchFamily="34" charset="0"/>
                <a:cs typeface="Arial" pitchFamily="34" charset="0"/>
              </a:rPr>
              <a:t>Documentation in ROSS is required if transportation for personnel rotation will be reimbursed</a:t>
            </a:r>
          </a:p>
          <a:p>
            <a:pPr eaLnBrk="1" hangingPunct="1"/>
            <a:r>
              <a:rPr lang="en-US" sz="3200" dirty="0">
                <a:latin typeface="Arial" pitchFamily="34" charset="0"/>
                <a:cs typeface="Arial" pitchFamily="34" charset="0"/>
              </a:rPr>
              <a:t>Rotations must be approved by the incident prior to movement of crews</a:t>
            </a:r>
          </a:p>
          <a:p>
            <a:pPr eaLnBrk="1" hangingPunct="1"/>
            <a:r>
              <a:rPr lang="en-US" sz="3200" i="1" dirty="0">
                <a:latin typeface="Arial" pitchFamily="34" charset="0"/>
                <a:cs typeface="Arial" pitchFamily="34" charset="0"/>
              </a:rPr>
              <a:t>Incident will create an additional subordinate number (e.g. E-75.7, E-75.8) for EACH vehicle used to transport crews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14350" y="0"/>
            <a:ext cx="9258300" cy="1295400"/>
          </a:xfrm>
        </p:spPr>
        <p:txBody>
          <a:bodyPr/>
          <a:lstStyle/>
          <a:p>
            <a:pPr eaLnBrk="1" hangingPunct="1"/>
            <a:r>
              <a:rPr lang="en-US" dirty="0" smtClean="0">
                <a:solidFill>
                  <a:schemeClr val="bg1"/>
                </a:solidFill>
                <a:latin typeface="Arial" pitchFamily="34" charset="0"/>
                <a:cs typeface="Arial" pitchFamily="34" charset="0"/>
              </a:rPr>
              <a:t>Personnel Rotations</a:t>
            </a:r>
          </a:p>
        </p:txBody>
      </p:sp>
      <p:sp>
        <p:nvSpPr>
          <p:cNvPr id="13315" name="Content Placeholder 2"/>
          <p:cNvSpPr>
            <a:spLocks noGrp="1"/>
          </p:cNvSpPr>
          <p:nvPr>
            <p:ph idx="1"/>
          </p:nvPr>
        </p:nvSpPr>
        <p:spPr>
          <a:xfrm>
            <a:off x="876302" y="1066800"/>
            <a:ext cx="8743950" cy="4419600"/>
          </a:xfrm>
        </p:spPr>
        <p:txBody>
          <a:bodyPr/>
          <a:lstStyle/>
          <a:p>
            <a:pPr eaLnBrk="1" hangingPunct="1">
              <a:defRPr/>
            </a:pPr>
            <a:endParaRPr lang="en-US" sz="3200" dirty="0">
              <a:latin typeface="Arial" pitchFamily="34" charset="0"/>
              <a:cs typeface="Arial" pitchFamily="34" charset="0"/>
            </a:endParaRPr>
          </a:p>
          <a:p>
            <a:pPr eaLnBrk="1" hangingPunct="1">
              <a:defRPr/>
            </a:pPr>
            <a:r>
              <a:rPr lang="en-US" sz="3200" dirty="0">
                <a:latin typeface="Arial" pitchFamily="34" charset="0"/>
                <a:cs typeface="Arial" pitchFamily="34" charset="0"/>
              </a:rPr>
              <a:t>Approved rotations without a vehicle will not require a subordinate number</a:t>
            </a:r>
          </a:p>
          <a:p>
            <a:pPr eaLnBrk="1" hangingPunct="1">
              <a:defRPr/>
            </a:pPr>
            <a:r>
              <a:rPr lang="en-US" sz="3200" dirty="0">
                <a:latin typeface="Arial" pitchFamily="34" charset="0"/>
                <a:cs typeface="Arial" pitchFamily="34" charset="0"/>
              </a:rPr>
              <a:t>Personnel rotations that are done without a subordinate number will not be reimbursed for their vehicle</a:t>
            </a:r>
          </a:p>
          <a:p>
            <a:pPr eaLnBrk="1" hangingPunct="1">
              <a:defRPr/>
            </a:pPr>
            <a:r>
              <a:rPr lang="en-US" sz="3200" dirty="0">
                <a:solidFill>
                  <a:schemeClr val="tx1"/>
                </a:solidFill>
                <a:latin typeface="Arial" pitchFamily="34" charset="0"/>
                <a:cs typeface="Arial" pitchFamily="34" charset="0"/>
              </a:rPr>
              <a:t>F-42s must be clear and complete when documenting rotations</a:t>
            </a:r>
          </a:p>
          <a:p>
            <a:pPr eaLnBrk="1" hangingPunct="1">
              <a:defRPr/>
            </a:pPr>
            <a:endParaRPr lang="en-US" sz="3200" b="1" dirty="0">
              <a:solidFill>
                <a:schemeClr val="tx1"/>
              </a:solidFill>
            </a:endParaRPr>
          </a:p>
          <a:p>
            <a:pPr marL="0" indent="0" eaLnBrk="1" hangingPunct="1">
              <a:buNone/>
              <a:defRPr/>
            </a:pPr>
            <a:endParaRPr lang="en-US" sz="3200" b="1" dirty="0">
              <a:solidFill>
                <a:schemeClr val="tx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95300" y="228600"/>
            <a:ext cx="9258300" cy="1295400"/>
          </a:xfrm>
        </p:spPr>
        <p:txBody>
          <a:bodyPr/>
          <a:lstStyle/>
          <a:p>
            <a:pPr eaLnBrk="1" hangingPunct="1"/>
            <a:r>
              <a:rPr lang="en-US" dirty="0" smtClean="0">
                <a:solidFill>
                  <a:schemeClr val="bg1"/>
                </a:solidFill>
                <a:latin typeface="Arial" pitchFamily="34" charset="0"/>
                <a:cs typeface="Arial" pitchFamily="34" charset="0"/>
              </a:rPr>
              <a:t>Personnel Rotation Issues</a:t>
            </a:r>
          </a:p>
        </p:txBody>
      </p:sp>
      <p:sp>
        <p:nvSpPr>
          <p:cNvPr id="65539" name="Content Placeholder 2"/>
          <p:cNvSpPr>
            <a:spLocks noGrp="1"/>
          </p:cNvSpPr>
          <p:nvPr>
            <p:ph idx="1"/>
          </p:nvPr>
        </p:nvSpPr>
        <p:spPr/>
        <p:txBody>
          <a:bodyPr/>
          <a:lstStyle/>
          <a:p>
            <a:pPr eaLnBrk="1" hangingPunct="1"/>
            <a:r>
              <a:rPr lang="en-US" sz="3200" dirty="0">
                <a:latin typeface="Arial" pitchFamily="34" charset="0"/>
                <a:cs typeface="Arial" pitchFamily="34" charset="0"/>
              </a:rPr>
              <a:t>Unapproved rotations involving change in ranks on engine are not documented by date/time</a:t>
            </a:r>
            <a:endParaRPr lang="en-US" sz="3200" dirty="0">
              <a:solidFill>
                <a:schemeClr val="tx1"/>
              </a:solidFill>
              <a:latin typeface="Arial" pitchFamily="34" charset="0"/>
              <a:cs typeface="Arial" pitchFamily="34" charset="0"/>
            </a:endParaRPr>
          </a:p>
          <a:p>
            <a:pPr eaLnBrk="1" hangingPunct="1"/>
            <a:r>
              <a:rPr lang="en-US" sz="3200" dirty="0">
                <a:latin typeface="Arial" pitchFamily="34" charset="0"/>
                <a:cs typeface="Arial" pitchFamily="34" charset="0"/>
              </a:rPr>
              <a:t>Change in number of personnel on engine</a:t>
            </a:r>
          </a:p>
          <a:p>
            <a:pPr eaLnBrk="1" hangingPunct="1"/>
            <a:r>
              <a:rPr lang="en-US" sz="3200" dirty="0">
                <a:latin typeface="Arial" pitchFamily="34" charset="0"/>
                <a:cs typeface="Arial" pitchFamily="34" charset="0"/>
              </a:rPr>
              <a:t>Personnel changes not completed prior to reassignment to another incident</a:t>
            </a:r>
          </a:p>
          <a:p>
            <a:pPr eaLnBrk="1" hangingPunct="1"/>
            <a:r>
              <a:rPr lang="en-US" sz="3200" dirty="0">
                <a:latin typeface="Arial" pitchFamily="34" charset="0"/>
                <a:cs typeface="Arial" pitchFamily="34" charset="0"/>
              </a:rPr>
              <a:t>Unclear documentation</a:t>
            </a:r>
          </a:p>
          <a:p>
            <a:pPr lvl="1" eaLnBrk="1" hangingPunct="1"/>
            <a:endParaRPr lang="en-US" sz="3200" b="1" dirty="0">
              <a:solidFill>
                <a:schemeClr val="tx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514350" y="0"/>
            <a:ext cx="9258300" cy="1295400"/>
          </a:xfrm>
        </p:spPr>
        <p:txBody>
          <a:bodyPr/>
          <a:lstStyle/>
          <a:p>
            <a:pPr eaLnBrk="1" hangingPunct="1"/>
            <a:r>
              <a:rPr lang="en-US" dirty="0" smtClean="0">
                <a:solidFill>
                  <a:schemeClr val="tx1"/>
                </a:solidFill>
                <a:latin typeface="Arial" pitchFamily="34" charset="0"/>
                <a:cs typeface="Arial" pitchFamily="34" charset="0"/>
              </a:rPr>
              <a:t>IMT/Overhead Rental Car</a:t>
            </a:r>
          </a:p>
        </p:txBody>
      </p:sp>
      <p:sp>
        <p:nvSpPr>
          <p:cNvPr id="68611" name="Content Placeholder 2"/>
          <p:cNvSpPr>
            <a:spLocks noGrp="1"/>
          </p:cNvSpPr>
          <p:nvPr>
            <p:ph idx="1"/>
          </p:nvPr>
        </p:nvSpPr>
        <p:spPr>
          <a:xfrm>
            <a:off x="723900" y="1295402"/>
            <a:ext cx="8743950" cy="5257800"/>
          </a:xfrm>
        </p:spPr>
        <p:txBody>
          <a:bodyPr/>
          <a:lstStyle/>
          <a:p>
            <a:pPr eaLnBrk="1" hangingPunct="1"/>
            <a:r>
              <a:rPr lang="en-US" sz="3200" dirty="0">
                <a:latin typeface="Arial" panose="020B0604020202020204" pitchFamily="34" charset="0"/>
                <a:cs typeface="Arial" panose="020B0604020202020204" pitchFamily="34" charset="0"/>
              </a:rPr>
              <a:t>Rental vehicles authorized on the resource order do not need additional incident approval. The cost of the rental vehicle, </a:t>
            </a:r>
            <a:r>
              <a:rPr lang="en-US" sz="3200" dirty="0">
                <a:solidFill>
                  <a:schemeClr val="tx1"/>
                </a:solidFill>
                <a:latin typeface="Arial" panose="020B0604020202020204" pitchFamily="34" charset="0"/>
                <a:cs typeface="Arial" panose="020B0604020202020204" pitchFamily="34" charset="0"/>
              </a:rPr>
              <a:t>if incurred by the local agency</a:t>
            </a:r>
            <a:r>
              <a:rPr lang="en-US" sz="3200" dirty="0">
                <a:latin typeface="Arial" panose="020B0604020202020204" pitchFamily="34" charset="0"/>
                <a:cs typeface="Arial" panose="020B0604020202020204" pitchFamily="34" charset="0"/>
              </a:rPr>
              <a:t>, and the fuel purchased to operate the rental vehicle must be submitted on the In State Travel and Incident Related Expense Log with receipts taped or photo copied. Rental vehicles that are not authorized on the resource order must receive the formal written approval from the incident as identified above.  </a:t>
            </a:r>
            <a:r>
              <a:rPr lang="en-US" sz="3200" dirty="0">
                <a:solidFill>
                  <a:schemeClr val="tx1">
                    <a:lumMod val="75000"/>
                  </a:schemeClr>
                </a:solidFill>
                <a:latin typeface="Arial" panose="020B0604020202020204" pitchFamily="34" charset="0"/>
                <a:cs typeface="Arial" panose="020B0604020202020204" pitchFamily="34" charset="0"/>
              </a:rPr>
              <a:t>Exhibit H</a:t>
            </a:r>
            <a:endParaRPr lang="en-US" sz="2000" dirty="0">
              <a:solidFill>
                <a:schemeClr val="tx1">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514350" y="0"/>
            <a:ext cx="9258300" cy="1295400"/>
          </a:xfrm>
        </p:spPr>
        <p:txBody>
          <a:bodyPr/>
          <a:lstStyle/>
          <a:p>
            <a:pPr eaLnBrk="1" hangingPunct="1"/>
            <a:r>
              <a:rPr lang="en-US" dirty="0" smtClean="0">
                <a:solidFill>
                  <a:schemeClr val="tx1"/>
                </a:solidFill>
                <a:latin typeface="Arial" pitchFamily="34" charset="0"/>
                <a:cs typeface="Arial" pitchFamily="34" charset="0"/>
              </a:rPr>
              <a:t>IMT/Overhead Rental Car</a:t>
            </a:r>
          </a:p>
        </p:txBody>
      </p:sp>
      <p:sp>
        <p:nvSpPr>
          <p:cNvPr id="68611" name="Content Placeholder 2"/>
          <p:cNvSpPr>
            <a:spLocks noGrp="1"/>
          </p:cNvSpPr>
          <p:nvPr>
            <p:ph idx="1"/>
          </p:nvPr>
        </p:nvSpPr>
        <p:spPr>
          <a:xfrm>
            <a:off x="723900" y="1295402"/>
            <a:ext cx="8743950" cy="5257800"/>
          </a:xfrm>
        </p:spPr>
        <p:txBody>
          <a:bodyPr/>
          <a:lstStyle/>
          <a:p>
            <a:pPr eaLnBrk="1" hangingPunct="1"/>
            <a:endParaRPr lang="en-US" sz="2800" dirty="0">
              <a:latin typeface="Arial" pitchFamily="34" charset="0"/>
              <a:cs typeface="Arial" pitchFamily="34" charset="0"/>
            </a:endParaRPr>
          </a:p>
          <a:p>
            <a:pPr eaLnBrk="1" hangingPunct="1"/>
            <a:r>
              <a:rPr lang="en-US" sz="2800" dirty="0" smtClean="0">
                <a:latin typeface="Arial" pitchFamily="34" charset="0"/>
                <a:cs typeface="Arial" pitchFamily="34" charset="0"/>
              </a:rPr>
              <a:t>State </a:t>
            </a:r>
            <a:r>
              <a:rPr lang="en-US" sz="2800" dirty="0">
                <a:latin typeface="Arial" pitchFamily="34" charset="0"/>
                <a:cs typeface="Arial" pitchFamily="34" charset="0"/>
              </a:rPr>
              <a:t>contract with Enterprise is available to all local government fire entities</a:t>
            </a:r>
          </a:p>
          <a:p>
            <a:pPr eaLnBrk="1" hangingPunct="1"/>
            <a:endParaRPr lang="en-US" sz="2800" dirty="0" smtClean="0">
              <a:latin typeface="Arial" pitchFamily="34" charset="0"/>
              <a:cs typeface="Arial" pitchFamily="34" charset="0"/>
            </a:endParaRPr>
          </a:p>
          <a:p>
            <a:pPr eaLnBrk="1" hangingPunct="1"/>
            <a:r>
              <a:rPr lang="en-US" sz="2800" dirty="0" smtClean="0">
                <a:latin typeface="Arial" pitchFamily="34" charset="0"/>
                <a:cs typeface="Arial" pitchFamily="34" charset="0"/>
              </a:rPr>
              <a:t>Enterprise </a:t>
            </a:r>
            <a:r>
              <a:rPr lang="en-US" sz="2800" dirty="0">
                <a:latin typeface="Arial" pitchFamily="34" charset="0"/>
                <a:cs typeface="Arial" pitchFamily="34" charset="0"/>
              </a:rPr>
              <a:t>will set up a direct bill account for your </a:t>
            </a:r>
            <a:r>
              <a:rPr lang="en-US" sz="2800" dirty="0" smtClean="0">
                <a:latin typeface="Arial" pitchFamily="34" charset="0"/>
                <a:cs typeface="Arial" pitchFamily="34" charset="0"/>
              </a:rPr>
              <a:t>agency</a:t>
            </a:r>
          </a:p>
          <a:p>
            <a:pPr eaLnBrk="1" hangingPunct="1"/>
            <a:endParaRPr lang="en-US" sz="2800" dirty="0" smtClean="0">
              <a:latin typeface="Arial" pitchFamily="34" charset="0"/>
              <a:cs typeface="Arial" pitchFamily="34" charset="0"/>
            </a:endParaRPr>
          </a:p>
          <a:p>
            <a:pPr eaLnBrk="1" hangingPunct="1"/>
            <a:r>
              <a:rPr lang="en-US" sz="2800" dirty="0" smtClean="0">
                <a:latin typeface="Arial" pitchFamily="34" charset="0"/>
                <a:cs typeface="Arial" pitchFamily="34" charset="0"/>
              </a:rPr>
              <a:t>Users can use a department credit card or</a:t>
            </a:r>
          </a:p>
          <a:p>
            <a:pPr marL="0" indent="0" eaLnBrk="1" hangingPunct="1">
              <a:buNone/>
              <a:tabLst>
                <a:tab pos="404813" algn="l"/>
                <a:tab pos="800100" algn="l"/>
              </a:tabLst>
            </a:pPr>
            <a:r>
              <a:rPr lang="en-US" sz="2800" dirty="0" smtClean="0">
                <a:latin typeface="Arial" pitchFamily="34" charset="0"/>
                <a:cs typeface="Arial" pitchFamily="34" charset="0"/>
              </a:rPr>
              <a:t>	agencies can use account number XZCAFIR</a:t>
            </a:r>
            <a:endParaRPr lang="en-US" sz="2800" dirty="0">
              <a:latin typeface="Arial" pitchFamily="34" charset="0"/>
              <a:cs typeface="Arial" pitchFamily="34" charset="0"/>
            </a:endParaRPr>
          </a:p>
          <a:p>
            <a:pPr eaLnBrk="1" hangingPunct="1"/>
            <a:endParaRPr lang="en-US" sz="3200" dirty="0" smtClean="0">
              <a:latin typeface="Arial" pitchFamily="34" charset="0"/>
              <a:cs typeface="Arial" pitchFamily="34" charset="0"/>
            </a:endParaRPr>
          </a:p>
          <a:p>
            <a:pPr eaLnBrk="1" hangingPunct="1"/>
            <a:endParaRPr lang="en-US" sz="3200" dirty="0">
              <a:latin typeface="Arial" pitchFamily="34" charset="0"/>
              <a:cs typeface="Arial" pitchFamily="34" charset="0"/>
            </a:endParaRPr>
          </a:p>
          <a:p>
            <a:pPr eaLnBrk="1" hangingPunct="1"/>
            <a:endParaRPr lang="en-US" sz="3200" dirty="0" smtClean="0">
              <a:latin typeface="Arial" pitchFamily="34" charset="0"/>
              <a:cs typeface="Arial" pitchFamily="34" charset="0"/>
            </a:endParaRPr>
          </a:p>
          <a:p>
            <a:pPr eaLnBrk="1" hangingPunct="1"/>
            <a:endParaRPr lang="en-US" sz="3200" dirty="0">
              <a:latin typeface="Arial" pitchFamily="34" charset="0"/>
              <a:cs typeface="Arial" pitchFamily="34" charset="0"/>
            </a:endParaRPr>
          </a:p>
          <a:p>
            <a:pPr eaLnBrk="1" hangingPunct="1"/>
            <a:endParaRPr lang="en-US" sz="3200" dirty="0" smtClean="0">
              <a:latin typeface="Arial" pitchFamily="34" charset="0"/>
              <a:cs typeface="Arial" pitchFamily="34" charset="0"/>
            </a:endParaRPr>
          </a:p>
          <a:p>
            <a:pPr eaLnBrk="1" hangingPunct="1"/>
            <a:endParaRPr lang="en-US" sz="3200" dirty="0">
              <a:latin typeface="Arial" pitchFamily="34" charset="0"/>
              <a:cs typeface="Arial" pitchFamily="34" charset="0"/>
            </a:endParaRPr>
          </a:p>
          <a:p>
            <a:pPr eaLnBrk="1" hangingPunct="1"/>
            <a:endParaRPr lang="en-US" sz="3200" dirty="0" smtClean="0">
              <a:latin typeface="Arial" pitchFamily="34" charset="0"/>
              <a:cs typeface="Arial" pitchFamily="34" charset="0"/>
            </a:endParaRPr>
          </a:p>
          <a:p>
            <a:pPr eaLnBrk="1" hangingPunct="1"/>
            <a:r>
              <a:rPr lang="en-US" sz="3200" dirty="0" smtClean="0">
                <a:latin typeface="Arial" pitchFamily="34" charset="0"/>
                <a:cs typeface="Arial" pitchFamily="34" charset="0"/>
              </a:rPr>
              <a:t>ROSS </a:t>
            </a:r>
            <a:r>
              <a:rPr lang="en-US" sz="3200" dirty="0">
                <a:latin typeface="Arial" pitchFamily="34" charset="0"/>
                <a:cs typeface="Arial" pitchFamily="34" charset="0"/>
              </a:rPr>
              <a:t>order must have rental vehicle authorized</a:t>
            </a:r>
          </a:p>
          <a:p>
            <a:pPr eaLnBrk="1" hangingPunct="1"/>
            <a:endParaRPr lang="en-US" sz="2000" dirty="0">
              <a:solidFill>
                <a:schemeClr val="tx1">
                  <a:lumMod val="75000"/>
                </a:schemeClr>
              </a:solidFill>
              <a:latin typeface="Arial" pitchFamily="34" charset="0"/>
              <a:cs typeface="Arial" pitchFamily="34" charset="0"/>
            </a:endParaRPr>
          </a:p>
          <a:p>
            <a:pPr eaLnBrk="1" hangingPunct="1"/>
            <a:endParaRPr lang="en-US" sz="2000" dirty="0">
              <a:solidFill>
                <a:schemeClr val="tx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93421190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514350" y="0"/>
            <a:ext cx="9258300" cy="1295400"/>
          </a:xfrm>
        </p:spPr>
        <p:txBody>
          <a:bodyPr/>
          <a:lstStyle/>
          <a:p>
            <a:pPr eaLnBrk="1" hangingPunct="1"/>
            <a:r>
              <a:rPr lang="en-US" dirty="0" smtClean="0">
                <a:solidFill>
                  <a:schemeClr val="tx1"/>
                </a:solidFill>
                <a:latin typeface="Arial" pitchFamily="34" charset="0"/>
                <a:cs typeface="Arial" pitchFamily="34" charset="0"/>
              </a:rPr>
              <a:t>IMT/Overhead Rental Car</a:t>
            </a:r>
          </a:p>
        </p:txBody>
      </p:sp>
      <p:sp>
        <p:nvSpPr>
          <p:cNvPr id="68611" name="Content Placeholder 2"/>
          <p:cNvSpPr>
            <a:spLocks noGrp="1"/>
          </p:cNvSpPr>
          <p:nvPr>
            <p:ph idx="1"/>
          </p:nvPr>
        </p:nvSpPr>
        <p:spPr>
          <a:xfrm>
            <a:off x="723900" y="1295402"/>
            <a:ext cx="8743950" cy="5257800"/>
          </a:xfrm>
        </p:spPr>
        <p:txBody>
          <a:bodyPr/>
          <a:lstStyle/>
          <a:p>
            <a:pPr eaLnBrk="1" hangingPunct="1"/>
            <a:r>
              <a:rPr lang="en-US" sz="2900" dirty="0" smtClean="0">
                <a:latin typeface="Arial" pitchFamily="34" charset="0"/>
                <a:cs typeface="Arial" pitchFamily="34" charset="0"/>
              </a:rPr>
              <a:t>Steps </a:t>
            </a:r>
            <a:r>
              <a:rPr lang="en-US" sz="2900" dirty="0">
                <a:latin typeface="Arial" pitchFamily="34" charset="0"/>
                <a:cs typeface="Arial" pitchFamily="34" charset="0"/>
              </a:rPr>
              <a:t>to obtain a rental </a:t>
            </a:r>
            <a:r>
              <a:rPr lang="en-US" sz="2900" dirty="0" smtClean="0">
                <a:latin typeface="Arial" pitchFamily="34" charset="0"/>
                <a:cs typeface="Arial" pitchFamily="34" charset="0"/>
              </a:rPr>
              <a:t>car are:</a:t>
            </a:r>
          </a:p>
          <a:p>
            <a:pPr marL="0" indent="0" eaLnBrk="1" hangingPunct="1">
              <a:buNone/>
            </a:pPr>
            <a:endParaRPr lang="en-US" sz="2900" dirty="0" smtClean="0">
              <a:latin typeface="Arial" pitchFamily="34" charset="0"/>
              <a:cs typeface="Arial" pitchFamily="34" charset="0"/>
            </a:endParaRPr>
          </a:p>
          <a:p>
            <a:pPr lvl="1" eaLnBrk="1" hangingPunct="1"/>
            <a:r>
              <a:rPr lang="en-US" sz="2900" dirty="0" smtClean="0">
                <a:latin typeface="Arial" pitchFamily="34" charset="0"/>
                <a:cs typeface="Arial" pitchFamily="34" charset="0"/>
              </a:rPr>
              <a:t>Go </a:t>
            </a:r>
            <a:r>
              <a:rPr lang="en-US" sz="2900" dirty="0">
                <a:latin typeface="Arial" pitchFamily="34" charset="0"/>
                <a:cs typeface="Arial" pitchFamily="34" charset="0"/>
              </a:rPr>
              <a:t>on line and get a reservation</a:t>
            </a:r>
          </a:p>
          <a:p>
            <a:pPr lvl="1" eaLnBrk="1" hangingPunct="1"/>
            <a:r>
              <a:rPr lang="en-US" sz="2900" dirty="0" smtClean="0">
                <a:latin typeface="Arial" pitchFamily="34" charset="0"/>
                <a:cs typeface="Arial" pitchFamily="34" charset="0"/>
              </a:rPr>
              <a:t>Provide your </a:t>
            </a:r>
            <a:r>
              <a:rPr lang="en-US" sz="2900" dirty="0">
                <a:latin typeface="Arial" pitchFamily="34" charset="0"/>
                <a:cs typeface="Arial" pitchFamily="34" charset="0"/>
              </a:rPr>
              <a:t>agency account code or credit </a:t>
            </a:r>
            <a:r>
              <a:rPr lang="en-US" sz="2900" dirty="0" smtClean="0">
                <a:latin typeface="Arial" pitchFamily="34" charset="0"/>
                <a:cs typeface="Arial" pitchFamily="34" charset="0"/>
              </a:rPr>
              <a:t>card, or account number provided by Enterprise on previous slide</a:t>
            </a:r>
          </a:p>
          <a:p>
            <a:pPr lvl="1" eaLnBrk="1" hangingPunct="1"/>
            <a:r>
              <a:rPr lang="en-US" sz="2900" dirty="0" smtClean="0">
                <a:latin typeface="Arial" pitchFamily="34" charset="0"/>
                <a:cs typeface="Arial" pitchFamily="34" charset="0"/>
              </a:rPr>
              <a:t>Drivers </a:t>
            </a:r>
            <a:r>
              <a:rPr lang="en-US" sz="2900" dirty="0">
                <a:latin typeface="Arial" pitchFamily="34" charset="0"/>
                <a:cs typeface="Arial" pitchFamily="34" charset="0"/>
              </a:rPr>
              <a:t>license</a:t>
            </a:r>
          </a:p>
          <a:p>
            <a:pPr eaLnBrk="1" hangingPunct="1"/>
            <a:endParaRPr lang="en-US" sz="2900" dirty="0">
              <a:latin typeface="Arial" pitchFamily="34" charset="0"/>
              <a:cs typeface="Arial" pitchFamily="34" charset="0"/>
            </a:endParaRPr>
          </a:p>
          <a:p>
            <a:pPr eaLnBrk="1" hangingPunct="1"/>
            <a:r>
              <a:rPr lang="en-US" sz="2900" dirty="0" smtClean="0">
                <a:latin typeface="Arial" pitchFamily="34" charset="0"/>
                <a:cs typeface="Arial" pitchFamily="34" charset="0"/>
              </a:rPr>
              <a:t>ROSS </a:t>
            </a:r>
            <a:r>
              <a:rPr lang="en-US" sz="2900" dirty="0">
                <a:latin typeface="Arial" pitchFamily="34" charset="0"/>
                <a:cs typeface="Arial" pitchFamily="34" charset="0"/>
              </a:rPr>
              <a:t>order must have rental vehicle authorized</a:t>
            </a:r>
          </a:p>
          <a:p>
            <a:pPr eaLnBrk="1" hangingPunct="1"/>
            <a:endParaRPr lang="en-US" sz="2000" dirty="0">
              <a:solidFill>
                <a:schemeClr val="tx1">
                  <a:lumMod val="75000"/>
                </a:schemeClr>
              </a:solidFill>
              <a:latin typeface="Arial" pitchFamily="34" charset="0"/>
              <a:cs typeface="Arial" pitchFamily="34" charset="0"/>
            </a:endParaRPr>
          </a:p>
          <a:p>
            <a:pPr eaLnBrk="1" hangingPunct="1"/>
            <a:endParaRPr lang="en-US" sz="2000" dirty="0">
              <a:solidFill>
                <a:schemeClr val="tx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3617179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txBox="1">
            <a:spLocks/>
          </p:cNvSpPr>
          <p:nvPr/>
        </p:nvSpPr>
        <p:spPr>
          <a:xfrm>
            <a:off x="861237" y="-16072"/>
            <a:ext cx="9258300" cy="898525"/>
          </a:xfrm>
          <a:prstGeom prst="rect">
            <a:avLst/>
          </a:prstGeom>
        </p:spPr>
        <p:txBody>
          <a:bodyPr lIns="91303" tIns="45653" rIns="91303" bIns="45653"/>
          <a:lstStyle>
            <a:lvl1pPr algn="l" defTabSz="457200" rtl="0" eaLnBrk="0" fontAlgn="base" hangingPunct="0">
              <a:spcBef>
                <a:spcPct val="0"/>
              </a:spcBef>
              <a:spcAft>
                <a:spcPct val="0"/>
              </a:spcAft>
              <a:defRPr sz="3200" b="1" kern="1200">
                <a:solidFill>
                  <a:srgbClr val="595959"/>
                </a:solidFill>
                <a:latin typeface="Arial" charset="0"/>
                <a:ea typeface="ＭＳ Ｐゴシック" charset="0"/>
                <a:cs typeface="ＭＳ Ｐゴシック" charset="0"/>
              </a:defRPr>
            </a:lvl1pPr>
            <a:lvl2pPr algn="l" defTabSz="457200" rtl="0" eaLnBrk="0" fontAlgn="base" hangingPunct="0">
              <a:spcBef>
                <a:spcPct val="0"/>
              </a:spcBef>
              <a:spcAft>
                <a:spcPct val="0"/>
              </a:spcAft>
              <a:defRPr sz="3200" b="1">
                <a:solidFill>
                  <a:srgbClr val="595959"/>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b="1">
                <a:solidFill>
                  <a:srgbClr val="595959"/>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b="1">
                <a:solidFill>
                  <a:srgbClr val="595959"/>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b="1">
                <a:solidFill>
                  <a:srgbClr val="595959"/>
                </a:solidFill>
                <a:latin typeface="Arial" charset="0"/>
                <a:ea typeface="ＭＳ Ｐゴシック" charset="0"/>
                <a:cs typeface="ＭＳ Ｐゴシック" charset="0"/>
              </a:defRPr>
            </a:lvl5pPr>
            <a:lvl6pPr marL="457200" algn="l" defTabSz="457200" rtl="0" fontAlgn="base">
              <a:spcBef>
                <a:spcPct val="0"/>
              </a:spcBef>
              <a:spcAft>
                <a:spcPct val="0"/>
              </a:spcAft>
              <a:defRPr sz="3200" b="1">
                <a:solidFill>
                  <a:schemeClr val="bg1"/>
                </a:solidFill>
                <a:latin typeface="Arial" charset="0"/>
              </a:defRPr>
            </a:lvl6pPr>
            <a:lvl7pPr marL="914400" algn="l" defTabSz="457200" rtl="0" fontAlgn="base">
              <a:spcBef>
                <a:spcPct val="0"/>
              </a:spcBef>
              <a:spcAft>
                <a:spcPct val="0"/>
              </a:spcAft>
              <a:defRPr sz="3200" b="1">
                <a:solidFill>
                  <a:schemeClr val="bg1"/>
                </a:solidFill>
                <a:latin typeface="Arial" charset="0"/>
              </a:defRPr>
            </a:lvl7pPr>
            <a:lvl8pPr marL="1371600" algn="l" defTabSz="457200" rtl="0" fontAlgn="base">
              <a:spcBef>
                <a:spcPct val="0"/>
              </a:spcBef>
              <a:spcAft>
                <a:spcPct val="0"/>
              </a:spcAft>
              <a:defRPr sz="3200" b="1">
                <a:solidFill>
                  <a:schemeClr val="bg1"/>
                </a:solidFill>
                <a:latin typeface="Arial" charset="0"/>
              </a:defRPr>
            </a:lvl8pPr>
            <a:lvl9pPr marL="1828800" algn="l" defTabSz="457200" rtl="0" fontAlgn="base">
              <a:spcBef>
                <a:spcPct val="0"/>
              </a:spcBef>
              <a:spcAft>
                <a:spcPct val="0"/>
              </a:spcAft>
              <a:defRPr sz="3200" b="1">
                <a:solidFill>
                  <a:schemeClr val="bg1"/>
                </a:solidFill>
                <a:latin typeface="Arial" charset="0"/>
              </a:defRPr>
            </a:lvl9pPr>
          </a:lstStyle>
          <a:p>
            <a:pPr eaLnBrk="1" hangingPunct="1"/>
            <a:r>
              <a:rPr lang="en-US" sz="2400" dirty="0">
                <a:solidFill>
                  <a:schemeClr val="tx1"/>
                </a:solidFill>
                <a:latin typeface="Times New Roman" pitchFamily="18" charset="0"/>
                <a:cs typeface="Times New Roman" pitchFamily="18" charset="0"/>
              </a:rPr>
              <a:t>State of CA Program Rates-Short Term</a:t>
            </a:r>
          </a:p>
        </p:txBody>
      </p:sp>
      <p:graphicFrame>
        <p:nvGraphicFramePr>
          <p:cNvPr id="3" name="Table 2"/>
          <p:cNvGraphicFramePr>
            <a:graphicFrameLocks noGrp="1"/>
          </p:cNvGraphicFramePr>
          <p:nvPr>
            <p:extLst>
              <p:ext uri="{D42A27DB-BD31-4B8C-83A1-F6EECF244321}">
                <p14:modId xmlns:p14="http://schemas.microsoft.com/office/powerpoint/2010/main" val="697333567"/>
              </p:ext>
            </p:extLst>
          </p:nvPr>
        </p:nvGraphicFramePr>
        <p:xfrm>
          <a:off x="167489" y="433249"/>
          <a:ext cx="9784613" cy="5935705"/>
        </p:xfrm>
        <a:graphic>
          <a:graphicData uri="http://schemas.openxmlformats.org/drawingml/2006/table">
            <a:tbl>
              <a:tblPr firstRow="1" firstCol="1" bandRow="1">
                <a:tableStyleId>{5C22544A-7EE6-4342-B048-85BDC9FD1C3A}</a:tableStyleId>
              </a:tblPr>
              <a:tblGrid>
                <a:gridCol w="4587657">
                  <a:extLst>
                    <a:ext uri="{9D8B030D-6E8A-4147-A177-3AD203B41FA5}">
                      <a16:colId xmlns="" xmlns:a16="http://schemas.microsoft.com/office/drawing/2014/main" val="120538559"/>
                    </a:ext>
                  </a:extLst>
                </a:gridCol>
                <a:gridCol w="2329669">
                  <a:extLst>
                    <a:ext uri="{9D8B030D-6E8A-4147-A177-3AD203B41FA5}">
                      <a16:colId xmlns="" xmlns:a16="http://schemas.microsoft.com/office/drawing/2014/main" val="3109901777"/>
                    </a:ext>
                  </a:extLst>
                </a:gridCol>
                <a:gridCol w="1344040">
                  <a:extLst>
                    <a:ext uri="{9D8B030D-6E8A-4147-A177-3AD203B41FA5}">
                      <a16:colId xmlns="" xmlns:a16="http://schemas.microsoft.com/office/drawing/2014/main" val="694756291"/>
                    </a:ext>
                  </a:extLst>
                </a:gridCol>
                <a:gridCol w="1523247">
                  <a:extLst>
                    <a:ext uri="{9D8B030D-6E8A-4147-A177-3AD203B41FA5}">
                      <a16:colId xmlns="" xmlns:a16="http://schemas.microsoft.com/office/drawing/2014/main" val="2721747207"/>
                    </a:ext>
                  </a:extLst>
                </a:gridCol>
              </a:tblGrid>
              <a:tr h="560845">
                <a:tc>
                  <a:txBody>
                    <a:bodyPr/>
                    <a:lstStyle/>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Class</a:t>
                      </a:r>
                      <a:endParaRPr lang="en-US" sz="1400" b="1" i="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Type</a:t>
                      </a:r>
                      <a:endParaRPr lang="en-US" sz="14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Sample</a:t>
                      </a:r>
                      <a:endParaRPr lang="en-US" sz="1400" b="1" i="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Vehicle</a:t>
                      </a:r>
                      <a:endParaRPr lang="en-US" sz="14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Daily</a:t>
                      </a:r>
                      <a:endParaRPr lang="en-US" sz="1400" b="1" i="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Rates</a:t>
                      </a:r>
                      <a:endParaRPr lang="en-US" sz="14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Weekly</a:t>
                      </a:r>
                      <a:endParaRPr lang="en-US" sz="1400" b="1" i="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400" b="1" i="0" u="sng" dirty="0">
                          <a:effectLst/>
                          <a:latin typeface="Times New Roman" panose="02020603050405020304" pitchFamily="18" charset="0"/>
                          <a:cs typeface="Times New Roman" panose="02020603050405020304" pitchFamily="18" charset="0"/>
                        </a:rPr>
                        <a:t>Rates</a:t>
                      </a:r>
                      <a:endParaRPr lang="en-US" sz="14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541519720"/>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Compact</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Nissan Versa</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$33.00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$132.00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044688433"/>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Mid-Size/Intermediate</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Hyundai </a:t>
                      </a:r>
                      <a:r>
                        <a:rPr lang="en-US" sz="1400" b="1" i="0" dirty="0" err="1">
                          <a:solidFill>
                            <a:srgbClr val="000000"/>
                          </a:solidFill>
                          <a:effectLst/>
                          <a:latin typeface="Times New Roman" panose="02020603050405020304" pitchFamily="18" charset="0"/>
                          <a:cs typeface="Times New Roman" panose="02020603050405020304" pitchFamily="18" charset="0"/>
                        </a:rPr>
                        <a:t>Elantra</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$33.00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$132.00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236548925"/>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Standard</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Buick </a:t>
                      </a:r>
                      <a:r>
                        <a:rPr lang="en-US" sz="1400" b="1" i="0" dirty="0" err="1">
                          <a:solidFill>
                            <a:srgbClr val="000000"/>
                          </a:solidFill>
                          <a:effectLst/>
                          <a:latin typeface="Times New Roman" panose="02020603050405020304" pitchFamily="18" charset="0"/>
                          <a:cs typeface="Times New Roman" panose="02020603050405020304" pitchFamily="18" charset="0"/>
                        </a:rPr>
                        <a:t>Verano</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$140.00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326980281"/>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Full Size</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Nissan Altima</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$140.00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039435144"/>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Hybrid Electric/Plug-In Zero Emission Vehicle</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Toyota Prius</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$42.00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$168.00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666726756"/>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Compact SUV</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Jeep Renegade</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$56.00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$224.00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601020415"/>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Medium SUV</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Hyundai Santa Fe</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$88.00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$525.00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797064562"/>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Pick Up Truck</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Ram 1500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$70.00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$280.00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963237415"/>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¾-Ton/1-Ton Pick Up Truck</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Chevy Silverado</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$90.00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$450.00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963585608"/>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Mini Van</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Dodge Grand Caravan</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$56.00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$224.00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4263556656"/>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Mini Van (8 Passenger)</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Toyota Sienna</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$91.00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$480.00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453424701"/>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Large Van (12-15 Passenger)</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Ford Transit Wagon</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$121.00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$726.00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584611694"/>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Cargo Van</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Ram </a:t>
                      </a:r>
                      <a:r>
                        <a:rPr lang="en-US" sz="1400" b="1" i="0" dirty="0" err="1">
                          <a:solidFill>
                            <a:srgbClr val="000000"/>
                          </a:solidFill>
                          <a:effectLst/>
                          <a:latin typeface="Times New Roman" panose="02020603050405020304" pitchFamily="18" charset="0"/>
                          <a:cs typeface="Times New Roman" panose="02020603050405020304" pitchFamily="18" charset="0"/>
                        </a:rPr>
                        <a:t>Promaster</a:t>
                      </a:r>
                      <a:r>
                        <a:rPr lang="en-US" sz="1400" b="1" i="0" dirty="0">
                          <a:solidFill>
                            <a:srgbClr val="000000"/>
                          </a:solidFill>
                          <a:effectLst/>
                          <a:latin typeface="Times New Roman" panose="02020603050405020304" pitchFamily="18" charset="0"/>
                          <a:cs typeface="Times New Roman" panose="02020603050405020304" pitchFamily="18" charset="0"/>
                        </a:rPr>
                        <a:t> City</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$80.00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326313148"/>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Mini-Cargo Van</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Transit Connect</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$66.00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$330.00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037253056"/>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15’ Cutaway Box Van w/ramp</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 </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$70.00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$350.00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520309179"/>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16’ Box Truck</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 </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$85.00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$425.00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913833719"/>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24’ Box Truck</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 </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$500.00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4169380894"/>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26’ Box Truck</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 </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$500.00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921977010"/>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14’ Stake Bed</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 </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$85.00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$425.00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3177961512"/>
                  </a:ext>
                </a:extLst>
              </a:tr>
              <a:tr h="268743">
                <a:tc>
                  <a:txBody>
                    <a:bodyPr/>
                    <a:lstStyle/>
                    <a:p>
                      <a:pPr marL="0" marR="0">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24’ Stake Bed</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 </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a:solidFill>
                            <a:srgbClr val="000000"/>
                          </a:solidFill>
                          <a:effectLst/>
                          <a:latin typeface="Times New Roman" panose="02020603050405020304" pitchFamily="18" charset="0"/>
                          <a:cs typeface="Times New Roman" panose="02020603050405020304" pitchFamily="18" charset="0"/>
                        </a:rPr>
                        <a:t>$100.00</a:t>
                      </a:r>
                      <a:endParaRPr lang="en-US" sz="1400" b="1"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tc>
                  <a:txBody>
                    <a:bodyPr/>
                    <a:lstStyle/>
                    <a:p>
                      <a:pPr marL="0" marR="0" algn="ctr">
                        <a:lnSpc>
                          <a:spcPct val="115000"/>
                        </a:lnSpc>
                        <a:spcBef>
                          <a:spcPts val="0"/>
                        </a:spcBef>
                        <a:spcAft>
                          <a:spcPts val="0"/>
                        </a:spcAft>
                      </a:pPr>
                      <a:r>
                        <a:rPr lang="en-US" sz="1400" b="1" i="0" dirty="0">
                          <a:solidFill>
                            <a:srgbClr val="000000"/>
                          </a:solidFill>
                          <a:effectLst/>
                          <a:latin typeface="Times New Roman" panose="02020603050405020304" pitchFamily="18" charset="0"/>
                          <a:cs typeface="Times New Roman" panose="02020603050405020304" pitchFamily="18" charset="0"/>
                        </a:rPr>
                        <a:t>$500.00</a:t>
                      </a:r>
                      <a:endParaRPr lang="en-US" sz="14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7153" marR="77153" marT="0" marB="0"/>
                </a:tc>
                <a:extLst>
                  <a:ext uri="{0D108BD9-81ED-4DB2-BD59-A6C34878D82A}">
                    <a16:rowId xmlns="" xmlns:a16="http://schemas.microsoft.com/office/drawing/2014/main" val="1338122023"/>
                  </a:ext>
                </a:extLst>
              </a:tr>
            </a:tbl>
          </a:graphicData>
        </a:graphic>
      </p:graphicFrame>
    </p:spTree>
    <p:extLst>
      <p:ext uri="{BB962C8B-B14F-4D97-AF65-F5344CB8AC3E}">
        <p14:creationId xmlns:p14="http://schemas.microsoft.com/office/powerpoint/2010/main" val="17823388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47700" y="76200"/>
            <a:ext cx="8743950" cy="1143000"/>
          </a:xfrm>
        </p:spPr>
        <p:txBody>
          <a:bodyPr/>
          <a:lstStyle/>
          <a:p>
            <a:r>
              <a:rPr lang="en-US" dirty="0" smtClean="0">
                <a:solidFill>
                  <a:schemeClr val="bg1"/>
                </a:solidFill>
                <a:latin typeface="Arial" pitchFamily="34" charset="0"/>
                <a:cs typeface="Arial" pitchFamily="34" charset="0"/>
              </a:rPr>
              <a:t>AGREEMENTS</a:t>
            </a:r>
          </a:p>
        </p:txBody>
      </p:sp>
      <p:sp>
        <p:nvSpPr>
          <p:cNvPr id="47107" name="Rectangle 2"/>
          <p:cNvSpPr>
            <a:spLocks noChangeArrowheads="1"/>
          </p:cNvSpPr>
          <p:nvPr/>
        </p:nvSpPr>
        <p:spPr bwMode="auto">
          <a:xfrm>
            <a:off x="190501" y="1447865"/>
            <a:ext cx="10020300" cy="6370975"/>
          </a:xfrm>
          <a:prstGeom prst="rect">
            <a:avLst/>
          </a:prstGeom>
          <a:noFill/>
          <a:ln w="9525">
            <a:noFill/>
            <a:miter lim="800000"/>
            <a:headEnd/>
            <a:tailEnd/>
          </a:ln>
        </p:spPr>
        <p:txBody>
          <a:bodyPr lIns="91303" tIns="45653" rIns="91303" bIns="45653">
            <a:spAutoFit/>
          </a:bodyPr>
          <a:lstStyle/>
          <a:p>
            <a:pPr eaLnBrk="0" hangingPunct="0">
              <a:buFont typeface="Arial" pitchFamily="34" charset="0"/>
              <a:buChar char="•"/>
            </a:pPr>
            <a:r>
              <a:rPr lang="en-US" sz="3600" dirty="0">
                <a:solidFill>
                  <a:schemeClr val="bg1"/>
                </a:solidFill>
                <a:latin typeface="Arial" charset="0"/>
                <a:cs typeface="Arial" charset="0"/>
              </a:rPr>
              <a:t>	Master Mutual Aid (MMA)</a:t>
            </a:r>
          </a:p>
          <a:p>
            <a:pPr lvl="2"/>
            <a:r>
              <a:rPr lang="en-US" sz="3600" i="1" dirty="0">
                <a:solidFill>
                  <a:schemeClr val="tx1"/>
                </a:solidFill>
                <a:latin typeface="Arial" charset="0"/>
                <a:cs typeface="Arial" charset="0"/>
              </a:rPr>
              <a:t>Generally no reimbursement, no $$$</a:t>
            </a:r>
          </a:p>
          <a:p>
            <a:pPr lvl="2"/>
            <a:endParaRPr lang="en-US" sz="3600" dirty="0">
              <a:solidFill>
                <a:schemeClr val="accent5">
                  <a:lumMod val="10000"/>
                </a:schemeClr>
              </a:solidFill>
              <a:latin typeface="Arial" charset="0"/>
              <a:cs typeface="Arial" charset="0"/>
            </a:endParaRPr>
          </a:p>
          <a:p>
            <a:pPr eaLnBrk="0" hangingPunct="0">
              <a:buFont typeface="Arial" pitchFamily="34" charset="0"/>
              <a:buChar char="•"/>
            </a:pPr>
            <a:r>
              <a:rPr lang="en-US" sz="3600" dirty="0">
                <a:solidFill>
                  <a:schemeClr val="bg1"/>
                </a:solidFill>
                <a:latin typeface="Arial" charset="0"/>
                <a:cs typeface="Arial" charset="0"/>
              </a:rPr>
              <a:t>	California Fire Assistance Agreement 	(CFAA) </a:t>
            </a:r>
          </a:p>
          <a:p>
            <a:pPr lvl="2"/>
            <a:r>
              <a:rPr lang="en-US" sz="3600" i="1" dirty="0">
                <a:solidFill>
                  <a:schemeClr val="tx1"/>
                </a:solidFill>
                <a:latin typeface="Arial" charset="0"/>
                <a:cs typeface="Arial" charset="0"/>
              </a:rPr>
              <a:t>Typically involves reimbursement</a:t>
            </a:r>
          </a:p>
          <a:p>
            <a:pPr lvl="2"/>
            <a:endParaRPr lang="en-US" sz="3600" dirty="0">
              <a:solidFill>
                <a:schemeClr val="bg1"/>
              </a:solidFill>
              <a:latin typeface="Arial" charset="0"/>
              <a:cs typeface="Arial" charset="0"/>
            </a:endParaRPr>
          </a:p>
          <a:p>
            <a:pPr eaLnBrk="0" hangingPunct="0">
              <a:buFont typeface="Arial" pitchFamily="34" charset="0"/>
              <a:buChar char="•"/>
            </a:pPr>
            <a:r>
              <a:rPr lang="en-US" sz="3600" dirty="0">
                <a:solidFill>
                  <a:schemeClr val="bg1"/>
                </a:solidFill>
                <a:latin typeface="Arial" charset="0"/>
                <a:cs typeface="Arial" charset="0"/>
              </a:rPr>
              <a:t>	Local Forest Agreement  (LFA)</a:t>
            </a:r>
          </a:p>
          <a:p>
            <a:pPr lvl="2"/>
            <a:r>
              <a:rPr lang="en-US" sz="3600" i="1" dirty="0">
                <a:solidFill>
                  <a:schemeClr val="tx1"/>
                </a:solidFill>
                <a:latin typeface="Arial" pitchFamily="34" charset="0"/>
                <a:cs typeface="Arial" pitchFamily="34" charset="0"/>
              </a:rPr>
              <a:t>Whatever you agreed to</a:t>
            </a:r>
          </a:p>
          <a:p>
            <a:pPr eaLnBrk="0" hangingPunct="0">
              <a:buFont typeface="Arial" charset="0"/>
              <a:buChar char="•"/>
            </a:pPr>
            <a:endParaRPr lang="en-US" b="1" dirty="0">
              <a:solidFill>
                <a:srgbClr val="FFC000"/>
              </a:solidFill>
            </a:endParaRPr>
          </a:p>
          <a:p>
            <a:pPr eaLnBrk="0" hangingPunct="0">
              <a:buFont typeface="Arial" charset="0"/>
              <a:buChar char="•"/>
            </a:pPr>
            <a:endParaRPr lang="en-US" b="1" dirty="0">
              <a:solidFill>
                <a:srgbClr val="FFC000"/>
              </a:solidFill>
            </a:endParaRPr>
          </a:p>
          <a:p>
            <a:pPr eaLnBrk="0" hangingPunct="0">
              <a:buFont typeface="Arial" charset="0"/>
              <a:buChar char="•"/>
            </a:pP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50" y="0"/>
            <a:ext cx="69721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51919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546" y="0"/>
            <a:ext cx="68027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3979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311" y="990600"/>
            <a:ext cx="804881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19954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esseri\Desktop\Kirk H-1 Bal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4" y="-457200"/>
            <a:ext cx="10099675"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597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sseri\Desktop\Kirk Ei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4" y="0"/>
            <a:ext cx="93441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23708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sseri\Desktop\Kirk Beaver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620" y="0"/>
            <a:ext cx="87217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8005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sseri\Desktop\Kirk Beav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4" y="-457200"/>
            <a:ext cx="10099675"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12015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14350" y="0"/>
            <a:ext cx="9258300" cy="1295400"/>
          </a:xfrm>
        </p:spPr>
        <p:txBody>
          <a:bodyPr/>
          <a:lstStyle/>
          <a:p>
            <a:pPr eaLnBrk="1" hangingPunct="1"/>
            <a:r>
              <a:rPr lang="en-US" dirty="0" smtClean="0">
                <a:solidFill>
                  <a:schemeClr val="bg1"/>
                </a:solidFill>
                <a:latin typeface="Arial" pitchFamily="34" charset="0"/>
                <a:cs typeface="Arial" pitchFamily="34" charset="0"/>
              </a:rPr>
              <a:t>CFAA  Responder Types</a:t>
            </a:r>
          </a:p>
        </p:txBody>
      </p:sp>
      <p:sp>
        <p:nvSpPr>
          <p:cNvPr id="69635" name="Content Placeholder 2"/>
          <p:cNvSpPr>
            <a:spLocks noGrp="1"/>
          </p:cNvSpPr>
          <p:nvPr>
            <p:ph idx="1"/>
          </p:nvPr>
        </p:nvSpPr>
        <p:spPr>
          <a:xfrm>
            <a:off x="762000" y="1524000"/>
            <a:ext cx="8743950" cy="4114800"/>
          </a:xfrm>
        </p:spPr>
        <p:txBody>
          <a:bodyPr/>
          <a:lstStyle/>
          <a:p>
            <a:pPr eaLnBrk="1" hangingPunct="1"/>
            <a:r>
              <a:rPr lang="en-US" sz="3200" dirty="0" smtClean="0">
                <a:latin typeface="Arial" pitchFamily="34" charset="0"/>
                <a:cs typeface="Arial" pitchFamily="34" charset="0"/>
              </a:rPr>
              <a:t>Suppression: </a:t>
            </a:r>
            <a:r>
              <a:rPr lang="en-US" sz="3200" dirty="0">
                <a:latin typeface="Arial" pitchFamily="34" charset="0"/>
                <a:cs typeface="Arial" pitchFamily="34" charset="0"/>
              </a:rPr>
              <a:t>Personnel who routinely respond to </a:t>
            </a:r>
            <a:r>
              <a:rPr lang="en-US" sz="3200" dirty="0" smtClean="0">
                <a:latin typeface="Arial" pitchFamily="34" charset="0"/>
                <a:cs typeface="Arial" pitchFamily="34" charset="0"/>
              </a:rPr>
              <a:t>emergencies.</a:t>
            </a:r>
          </a:p>
          <a:p>
            <a:pPr eaLnBrk="1" hangingPunct="1"/>
            <a:endParaRPr lang="en-US" sz="3200" dirty="0">
              <a:latin typeface="Arial" pitchFamily="34" charset="0"/>
              <a:cs typeface="Arial" pitchFamily="34" charset="0"/>
            </a:endParaRPr>
          </a:p>
          <a:p>
            <a:pPr eaLnBrk="1" hangingPunct="1"/>
            <a:r>
              <a:rPr lang="en-US" sz="3200" dirty="0" smtClean="0">
                <a:latin typeface="Arial" pitchFamily="34" charset="0"/>
                <a:cs typeface="Arial" pitchFamily="34" charset="0"/>
              </a:rPr>
              <a:t>Non-Suppression: </a:t>
            </a:r>
            <a:r>
              <a:rPr lang="en-US" sz="3200" dirty="0">
                <a:latin typeface="Arial" pitchFamily="34" charset="0"/>
                <a:cs typeface="Arial" pitchFamily="34" charset="0"/>
              </a:rPr>
              <a:t>Personnel who occupy a civilian position within a Fire Agency.</a:t>
            </a:r>
          </a:p>
          <a:p>
            <a:pPr eaLnBrk="1" hangingPunct="1"/>
            <a:endParaRPr lang="en-US" sz="3200" dirty="0">
              <a:solidFill>
                <a:schemeClr val="tx2"/>
              </a:solidFill>
              <a:latin typeface="Arial" pitchFamily="34" charset="0"/>
              <a:cs typeface="Arial" pitchFamily="34" charset="0"/>
            </a:endParaRPr>
          </a:p>
          <a:p>
            <a:pPr eaLnBrk="1" hangingPunct="1">
              <a:buFontTx/>
              <a:buNone/>
            </a:pPr>
            <a:endParaRPr lang="en-US" sz="2000" b="1" dirty="0">
              <a:solidFill>
                <a:schemeClr val="tx1"/>
              </a:solidFill>
            </a:endParaRPr>
          </a:p>
          <a:p>
            <a:pPr eaLnBrk="1" hangingPunct="1">
              <a:buFontTx/>
              <a:buNone/>
            </a:pPr>
            <a:endParaRPr lang="en-US" sz="2000" b="1" dirty="0">
              <a:solidFill>
                <a:schemeClr val="tx1"/>
              </a:solidFill>
            </a:endParaRPr>
          </a:p>
          <a:p>
            <a:pPr eaLnBrk="1" hangingPunct="1">
              <a:buFontTx/>
              <a:buNone/>
            </a:pPr>
            <a:endParaRPr lang="en-US" sz="2000" b="1"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14350" y="0"/>
            <a:ext cx="9258300" cy="1295400"/>
          </a:xfrm>
        </p:spPr>
        <p:txBody>
          <a:bodyPr/>
          <a:lstStyle/>
          <a:p>
            <a:pPr eaLnBrk="1" hangingPunct="1"/>
            <a:r>
              <a:rPr lang="en-US" dirty="0" smtClean="0">
                <a:solidFill>
                  <a:schemeClr val="bg1"/>
                </a:solidFill>
                <a:latin typeface="Arial" pitchFamily="34" charset="0"/>
                <a:cs typeface="Arial" pitchFamily="34" charset="0"/>
              </a:rPr>
              <a:t>CFAA  Responder Types</a:t>
            </a:r>
          </a:p>
        </p:txBody>
      </p:sp>
      <p:sp>
        <p:nvSpPr>
          <p:cNvPr id="69635" name="Content Placeholder 2"/>
          <p:cNvSpPr>
            <a:spLocks noGrp="1"/>
          </p:cNvSpPr>
          <p:nvPr>
            <p:ph idx="1"/>
          </p:nvPr>
        </p:nvSpPr>
        <p:spPr>
          <a:xfrm>
            <a:off x="762000" y="990600"/>
            <a:ext cx="8743950" cy="4876800"/>
          </a:xfrm>
        </p:spPr>
        <p:txBody>
          <a:bodyPr/>
          <a:lstStyle/>
          <a:p>
            <a:pPr eaLnBrk="1" hangingPunct="1"/>
            <a:endParaRPr lang="en-US" sz="3200" dirty="0" smtClean="0">
              <a:latin typeface="Arial" pitchFamily="34" charset="0"/>
              <a:cs typeface="Arial" pitchFamily="34" charset="0"/>
            </a:endParaRPr>
          </a:p>
          <a:p>
            <a:pPr eaLnBrk="1" hangingPunct="1"/>
            <a:r>
              <a:rPr lang="en-US" sz="3200" dirty="0" smtClean="0">
                <a:latin typeface="Arial" pitchFamily="34" charset="0"/>
                <a:cs typeface="Arial" pitchFamily="34" charset="0"/>
              </a:rPr>
              <a:t>Supplemental: Overhead </a:t>
            </a:r>
            <a:r>
              <a:rPr lang="en-US" sz="3200" dirty="0">
                <a:latin typeface="Arial" pitchFamily="34" charset="0"/>
                <a:cs typeface="Arial" pitchFamily="34" charset="0"/>
              </a:rPr>
              <a:t>tied to a local Fire Department generally by agreement who are mobilized primarily for response to incidents/wildland fires outside of their District or Mutual Aid zone.  They are not a permanent part of the local fire organization and are not required to attend scheduled training/meetings, etc., of the Department staff</a:t>
            </a:r>
            <a:endParaRPr lang="en-US" sz="3200" dirty="0"/>
          </a:p>
          <a:p>
            <a:pPr marL="0" indent="0" eaLnBrk="1" hangingPunct="1">
              <a:buNone/>
            </a:pPr>
            <a:endParaRPr lang="en-US" sz="3200" dirty="0">
              <a:solidFill>
                <a:schemeClr val="tx2"/>
              </a:solidFill>
              <a:latin typeface="Arial" pitchFamily="34" charset="0"/>
              <a:cs typeface="Arial" pitchFamily="34" charset="0"/>
            </a:endParaRPr>
          </a:p>
          <a:p>
            <a:pPr eaLnBrk="1" hangingPunct="1">
              <a:buFontTx/>
              <a:buNone/>
            </a:pPr>
            <a:endParaRPr lang="en-US" sz="2000" b="1" dirty="0">
              <a:solidFill>
                <a:schemeClr val="tx1"/>
              </a:solidFill>
            </a:endParaRPr>
          </a:p>
          <a:p>
            <a:pPr eaLnBrk="1" hangingPunct="1">
              <a:buFontTx/>
              <a:buNone/>
            </a:pPr>
            <a:endParaRPr lang="en-US" sz="2000" b="1" dirty="0">
              <a:solidFill>
                <a:schemeClr val="tx1"/>
              </a:solidFill>
            </a:endParaRPr>
          </a:p>
          <a:p>
            <a:pPr eaLnBrk="1" hangingPunct="1">
              <a:buFontTx/>
              <a:buNone/>
            </a:pPr>
            <a:endParaRPr lang="en-US" sz="2000" b="1" dirty="0">
              <a:solidFill>
                <a:schemeClr val="tx1"/>
              </a:solidFill>
            </a:endParaRPr>
          </a:p>
        </p:txBody>
      </p:sp>
    </p:spTree>
    <p:extLst>
      <p:ext uri="{BB962C8B-B14F-4D97-AF65-F5344CB8AC3E}">
        <p14:creationId xmlns:p14="http://schemas.microsoft.com/office/powerpoint/2010/main" val="120354287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76200"/>
            <a:ext cx="8743950" cy="1143000"/>
          </a:xfrm>
        </p:spPr>
        <p:txBody>
          <a:bodyPr/>
          <a:lstStyle/>
          <a:p>
            <a:r>
              <a:rPr lang="en-US" dirty="0" smtClean="0">
                <a:latin typeface="Arial" pitchFamily="34" charset="0"/>
                <a:cs typeface="Arial" pitchFamily="34" charset="0"/>
              </a:rPr>
              <a:t>F-42 tips</a:t>
            </a:r>
            <a:endParaRPr lang="en-US" dirty="0">
              <a:latin typeface="Arial" pitchFamily="34" charset="0"/>
              <a:cs typeface="Arial" pitchFamily="34" charset="0"/>
            </a:endParaRPr>
          </a:p>
        </p:txBody>
      </p:sp>
      <p:sp>
        <p:nvSpPr>
          <p:cNvPr id="3" name="Content Placeholder 2"/>
          <p:cNvSpPr>
            <a:spLocks noGrp="1"/>
          </p:cNvSpPr>
          <p:nvPr>
            <p:ph idx="1"/>
          </p:nvPr>
        </p:nvSpPr>
        <p:spPr>
          <a:xfrm>
            <a:off x="762000" y="1219203"/>
            <a:ext cx="8743950" cy="4572000"/>
          </a:xfrm>
        </p:spPr>
        <p:txBody>
          <a:bodyPr/>
          <a:lstStyle/>
          <a:p>
            <a:r>
              <a:rPr lang="en-US" dirty="0" smtClean="0">
                <a:solidFill>
                  <a:schemeClr val="tx2"/>
                </a:solidFill>
              </a:rPr>
              <a:t>Terms to avoid:</a:t>
            </a:r>
          </a:p>
          <a:p>
            <a:pPr lvl="1"/>
            <a:r>
              <a:rPr lang="en-US" dirty="0" smtClean="0">
                <a:solidFill>
                  <a:schemeClr val="tx2"/>
                </a:solidFill>
              </a:rPr>
              <a:t>Structure protection</a:t>
            </a:r>
          </a:p>
          <a:p>
            <a:r>
              <a:rPr lang="en-US" dirty="0" smtClean="0">
                <a:solidFill>
                  <a:schemeClr val="tx2"/>
                </a:solidFill>
              </a:rPr>
              <a:t>Terms to use:</a:t>
            </a:r>
          </a:p>
          <a:p>
            <a:pPr lvl="1"/>
            <a:r>
              <a:rPr lang="en-US" dirty="0" smtClean="0">
                <a:solidFill>
                  <a:schemeClr val="tx2"/>
                </a:solidFill>
              </a:rPr>
              <a:t>Approved Personnel Rotation</a:t>
            </a:r>
          </a:p>
          <a:p>
            <a:pPr lvl="1"/>
            <a:r>
              <a:rPr lang="en-US" dirty="0" smtClean="0">
                <a:solidFill>
                  <a:schemeClr val="tx2"/>
                </a:solidFill>
              </a:rPr>
              <a:t>Assigned</a:t>
            </a:r>
          </a:p>
          <a:p>
            <a:pPr lvl="1"/>
            <a:r>
              <a:rPr lang="en-US" dirty="0" smtClean="0">
                <a:solidFill>
                  <a:schemeClr val="tx2"/>
                </a:solidFill>
              </a:rPr>
              <a:t>Re-assigned</a:t>
            </a:r>
          </a:p>
          <a:p>
            <a:pPr lvl="1"/>
            <a:r>
              <a:rPr lang="en-US" dirty="0" smtClean="0">
                <a:solidFill>
                  <a:schemeClr val="tx2"/>
                </a:solidFill>
              </a:rPr>
              <a:t>Structure Defense</a:t>
            </a:r>
          </a:p>
          <a:p>
            <a:pPr lvl="1"/>
            <a:r>
              <a:rPr lang="en-US" dirty="0" smtClean="0">
                <a:solidFill>
                  <a:schemeClr val="tx2"/>
                </a:solidFill>
              </a:rPr>
              <a:t>Any term used in the IAP</a:t>
            </a:r>
          </a:p>
          <a:p>
            <a:pPr lvl="1">
              <a:buNone/>
            </a:pP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anose="020B0604020202020204" pitchFamily="34" charset="0"/>
                <a:cs typeface="Arial" panose="020B0604020202020204" pitchFamily="34" charset="0"/>
              </a:rPr>
              <a:t>Agreements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876300" y="2209812"/>
            <a:ext cx="8610600" cy="3785516"/>
          </a:xfrm>
          <a:prstGeom prst="rect">
            <a:avLst/>
          </a:prstGeom>
        </p:spPr>
        <p:txBody>
          <a:bodyPr wrap="square" lIns="91303" tIns="45653" rIns="91303" bIns="45653">
            <a:spAutoFit/>
          </a:bodyPr>
          <a:lstStyle/>
          <a:p>
            <a:pPr marL="571500" indent="-571500">
              <a:buFont typeface="Wingdings" panose="05000000000000000000" pitchFamily="2" charset="2"/>
              <a:buChar char="Ø"/>
              <a:tabLst>
                <a:tab pos="0" algn="l"/>
              </a:tabLst>
            </a:pPr>
            <a:r>
              <a:rPr lang="en-US" sz="3600" dirty="0">
                <a:solidFill>
                  <a:schemeClr val="bg1"/>
                </a:solidFill>
                <a:latin typeface="Arial" charset="0"/>
                <a:cs typeface="Arial" charset="0"/>
              </a:rPr>
              <a:t>State Fire and Rescue Resource </a:t>
            </a:r>
            <a:r>
              <a:rPr lang="en-US" sz="3600" dirty="0" smtClean="0">
                <a:solidFill>
                  <a:schemeClr val="bg1"/>
                </a:solidFill>
                <a:latin typeface="Arial" charset="0"/>
                <a:cs typeface="Arial" charset="0"/>
              </a:rPr>
              <a:t>Mutual Aid </a:t>
            </a:r>
            <a:r>
              <a:rPr lang="en-US" sz="3600" dirty="0">
                <a:solidFill>
                  <a:schemeClr val="bg1"/>
                </a:solidFill>
                <a:latin typeface="Arial" charset="0"/>
                <a:cs typeface="Arial" charset="0"/>
              </a:rPr>
              <a:t>Guidelines Document </a:t>
            </a:r>
          </a:p>
          <a:p>
            <a:pPr marL="633413">
              <a:tabLst>
                <a:tab pos="862013" algn="l"/>
                <a:tab pos="914400" algn="l"/>
                <a:tab pos="976313" algn="l"/>
              </a:tabLst>
            </a:pPr>
            <a:r>
              <a:rPr lang="en-US" sz="3600" dirty="0" smtClean="0">
                <a:solidFill>
                  <a:schemeClr val="bg1"/>
                </a:solidFill>
                <a:latin typeface="Arial" charset="0"/>
                <a:cs typeface="Arial" charset="0"/>
              </a:rPr>
              <a:t>(</a:t>
            </a:r>
            <a:r>
              <a:rPr lang="en-US" sz="3600" dirty="0">
                <a:solidFill>
                  <a:schemeClr val="bg1"/>
                </a:solidFill>
                <a:latin typeface="Arial" charset="0"/>
                <a:cs typeface="Arial" charset="0"/>
              </a:rPr>
              <a:t>AKA – 7 points of light)</a:t>
            </a:r>
          </a:p>
          <a:p>
            <a:r>
              <a:rPr lang="en-US" sz="3600" dirty="0" smtClean="0">
                <a:solidFill>
                  <a:schemeClr val="tx2"/>
                </a:solidFill>
                <a:latin typeface="Arial" charset="0"/>
                <a:cs typeface="Arial" charset="0"/>
              </a:rPr>
              <a:t>	</a:t>
            </a:r>
          </a:p>
          <a:p>
            <a:pPr marL="1028016" lvl="1" indent="-571500">
              <a:buFont typeface="Arial" panose="020B0604020202020204" pitchFamily="34" charset="0"/>
              <a:buChar char="•"/>
            </a:pPr>
            <a:r>
              <a:rPr lang="en-US" sz="3200" i="1" dirty="0" smtClean="0">
                <a:solidFill>
                  <a:schemeClr val="tx2"/>
                </a:solidFill>
                <a:latin typeface="Arial" charset="0"/>
                <a:cs typeface="Arial" charset="0"/>
              </a:rPr>
              <a:t>Applies </a:t>
            </a:r>
            <a:r>
              <a:rPr lang="en-US" sz="3200" i="1" dirty="0">
                <a:solidFill>
                  <a:schemeClr val="tx2"/>
                </a:solidFill>
                <a:latin typeface="Arial" charset="0"/>
                <a:cs typeface="Arial" charset="0"/>
              </a:rPr>
              <a:t>to CAL FIRE resource only</a:t>
            </a:r>
          </a:p>
          <a:p>
            <a:pPr marL="1028016" lvl="1" indent="-571500">
              <a:buFont typeface="Arial" panose="020B0604020202020204" pitchFamily="34" charset="0"/>
              <a:buChar char="•"/>
            </a:pPr>
            <a:r>
              <a:rPr lang="en-US" sz="3200" i="1" dirty="0" smtClean="0">
                <a:latin typeface="Arial" panose="020B0604020202020204" pitchFamily="34" charset="0"/>
                <a:cs typeface="Arial" panose="020B0604020202020204" pitchFamily="34" charset="0"/>
              </a:rPr>
              <a:t>Closest </a:t>
            </a:r>
            <a:r>
              <a:rPr lang="en-US" sz="3200" i="1" dirty="0">
                <a:latin typeface="Arial" panose="020B0604020202020204" pitchFamily="34" charset="0"/>
                <a:cs typeface="Arial" panose="020B0604020202020204" pitchFamily="34" charset="0"/>
              </a:rPr>
              <a:t>resource for Fixed Winged </a:t>
            </a:r>
            <a:r>
              <a:rPr lang="en-US" sz="3200" i="1" dirty="0" smtClean="0">
                <a:latin typeface="Arial" panose="020B0604020202020204" pitchFamily="34" charset="0"/>
                <a:cs typeface="Arial" panose="020B0604020202020204" pitchFamily="34" charset="0"/>
              </a:rPr>
              <a:t>Aircraft</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05096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noFill/>
        </p:spPr>
        <p:txBody>
          <a:bodyPr/>
          <a:lstStyle/>
          <a:p>
            <a:r>
              <a:rPr lang="en-US" sz="4800">
                <a:solidFill>
                  <a:schemeClr val="bg1"/>
                </a:solidFill>
                <a:latin typeface="Arial" charset="0"/>
                <a:cs typeface="Arial" charset="0"/>
              </a:rPr>
              <a:t>OES Engine S/T Differences</a:t>
            </a:r>
          </a:p>
        </p:txBody>
      </p:sp>
      <p:sp>
        <p:nvSpPr>
          <p:cNvPr id="32771" name="Rectangle 3"/>
          <p:cNvSpPr>
            <a:spLocks noGrp="1" noChangeArrowheads="1"/>
          </p:cNvSpPr>
          <p:nvPr>
            <p:ph type="body" sz="half" idx="1"/>
          </p:nvPr>
        </p:nvSpPr>
        <p:spPr>
          <a:noFill/>
        </p:spPr>
        <p:txBody>
          <a:bodyPr/>
          <a:lstStyle/>
          <a:p>
            <a:r>
              <a:rPr lang="en-US" sz="4000" dirty="0">
                <a:latin typeface="Arial" charset="0"/>
                <a:cs typeface="Arial" charset="0"/>
              </a:rPr>
              <a:t>State resources</a:t>
            </a:r>
          </a:p>
          <a:p>
            <a:r>
              <a:rPr lang="en-US" sz="4000" dirty="0">
                <a:latin typeface="Arial" charset="0"/>
                <a:cs typeface="Arial" charset="0"/>
              </a:rPr>
              <a:t>Come with Voyager cards</a:t>
            </a:r>
          </a:p>
          <a:p>
            <a:r>
              <a:rPr lang="en-US" sz="4000" dirty="0">
                <a:latin typeface="Arial" charset="0"/>
                <a:cs typeface="Arial" charset="0"/>
              </a:rPr>
              <a:t>Inventories required at Demob.</a:t>
            </a:r>
          </a:p>
          <a:p>
            <a:r>
              <a:rPr lang="en-US" sz="4000" dirty="0">
                <a:solidFill>
                  <a:schemeClr val="tx1">
                    <a:lumMod val="75000"/>
                  </a:schemeClr>
                </a:solidFill>
                <a:latin typeface="Arial" charset="0"/>
                <a:cs typeface="Arial" charset="0"/>
              </a:rPr>
              <a:t>OP/ Bulletin 41</a:t>
            </a:r>
          </a:p>
        </p:txBody>
      </p:sp>
      <p:pic>
        <p:nvPicPr>
          <p:cNvPr id="32772" name="Picture 7" descr="Strike_Team 5804 A (10-03)-011"/>
          <p:cNvPicPr>
            <a:picLocks noChangeAspect="1" noChangeArrowheads="1"/>
          </p:cNvPicPr>
          <p:nvPr/>
        </p:nvPicPr>
        <p:blipFill>
          <a:blip r:embed="rId3" cstate="print"/>
          <a:srcRect/>
          <a:stretch>
            <a:fillRect/>
          </a:stretch>
        </p:blipFill>
        <p:spPr bwMode="auto">
          <a:xfrm>
            <a:off x="4724404" y="2514603"/>
            <a:ext cx="5562600" cy="370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71527" y="152400"/>
            <a:ext cx="8743950" cy="1143000"/>
          </a:xfrm>
        </p:spPr>
        <p:txBody>
          <a:bodyPr/>
          <a:lstStyle/>
          <a:p>
            <a:r>
              <a:rPr lang="en-US" dirty="0" smtClean="0">
                <a:solidFill>
                  <a:schemeClr val="bg1"/>
                </a:solidFill>
                <a:latin typeface="Arial" charset="0"/>
                <a:cs typeface="Arial" charset="0"/>
              </a:rPr>
              <a:t>Work / Rest Guidelines</a:t>
            </a:r>
          </a:p>
        </p:txBody>
      </p:sp>
      <p:sp>
        <p:nvSpPr>
          <p:cNvPr id="33795" name="Rectangle 3"/>
          <p:cNvSpPr>
            <a:spLocks noGrp="1" noChangeArrowheads="1"/>
          </p:cNvSpPr>
          <p:nvPr>
            <p:ph type="body" idx="1"/>
          </p:nvPr>
        </p:nvSpPr>
        <p:spPr>
          <a:xfrm>
            <a:off x="762000" y="1447800"/>
            <a:ext cx="8743950" cy="4114800"/>
          </a:xfrm>
        </p:spPr>
        <p:txBody>
          <a:bodyPr/>
          <a:lstStyle/>
          <a:p>
            <a:pPr>
              <a:lnSpc>
                <a:spcPct val="90000"/>
              </a:lnSpc>
            </a:pPr>
            <a:r>
              <a:rPr lang="en-US" sz="3200" dirty="0">
                <a:latin typeface="Arial" charset="0"/>
                <a:cs typeface="Arial" charset="0"/>
              </a:rPr>
              <a:t>To maintain safe, productive incident activities, all personnel must appropriately manage work/rest periods, assignment duration, and shift length for crews, overhead personnel, and support personnel. Plan for and ensure that crews, overhead personnel, and support personnel are provided a 2 to 1 work to rest ratio (for every 2 hours of work or travel, provide 1 hour of sleep and/or rest).</a:t>
            </a:r>
          </a:p>
          <a:p>
            <a:pPr>
              <a:lnSpc>
                <a:spcPct val="90000"/>
              </a:lnSpc>
            </a:pPr>
            <a:r>
              <a:rPr lang="en-US" sz="3200" i="1" dirty="0">
                <a:solidFill>
                  <a:schemeClr val="tx1">
                    <a:lumMod val="75000"/>
                  </a:schemeClr>
                </a:solidFill>
                <a:latin typeface="Arial" charset="0"/>
                <a:cs typeface="Arial" charset="0"/>
              </a:rPr>
              <a:t>12 hour shift = 6 hours sleep</a:t>
            </a:r>
          </a:p>
          <a:p>
            <a:pPr>
              <a:lnSpc>
                <a:spcPct val="90000"/>
              </a:lnSpc>
            </a:pPr>
            <a:r>
              <a:rPr lang="en-US" sz="3200" i="1" dirty="0">
                <a:solidFill>
                  <a:schemeClr val="tx1">
                    <a:lumMod val="75000"/>
                  </a:schemeClr>
                </a:solidFill>
                <a:latin typeface="Arial" charset="0"/>
                <a:cs typeface="Arial" charset="0"/>
              </a:rPr>
              <a:t>24 hour shift = 12 hours sleep</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r>
              <a:rPr lang="en-US" smtClean="0">
                <a:solidFill>
                  <a:schemeClr val="bg1"/>
                </a:solidFill>
                <a:latin typeface="Arial" charset="0"/>
                <a:cs typeface="Arial" charset="0"/>
              </a:rPr>
              <a:t>Incident Off-Shift Rest &amp; Sleeping Accommodations</a:t>
            </a:r>
          </a:p>
        </p:txBody>
      </p:sp>
      <p:sp>
        <p:nvSpPr>
          <p:cNvPr id="34819" name="Rectangle 1027"/>
          <p:cNvSpPr>
            <a:spLocks noGrp="1" noChangeArrowheads="1"/>
          </p:cNvSpPr>
          <p:nvPr>
            <p:ph type="body" idx="1"/>
          </p:nvPr>
        </p:nvSpPr>
        <p:spPr>
          <a:xfrm>
            <a:off x="762000" y="2667000"/>
            <a:ext cx="8743950" cy="4114800"/>
          </a:xfrm>
        </p:spPr>
        <p:txBody>
          <a:bodyPr/>
          <a:lstStyle/>
          <a:p>
            <a:pPr>
              <a:lnSpc>
                <a:spcPct val="90000"/>
              </a:lnSpc>
            </a:pPr>
            <a:r>
              <a:rPr lang="en-US" sz="3600">
                <a:latin typeface="Arial" charset="0"/>
                <a:cs typeface="Arial" charset="0"/>
              </a:rPr>
              <a:t>The responsible Forest Agency will provide, when practical, shaded and/or climatically maintained accommodations for off shift sleeping, rest, and recuperation for local government resources confined to incident base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p:txBody>
          <a:bodyPr/>
          <a:lstStyle/>
          <a:p>
            <a:r>
              <a:rPr lang="en-US" sz="4400">
                <a:solidFill>
                  <a:schemeClr val="bg1"/>
                </a:solidFill>
                <a:latin typeface="Arial" charset="0"/>
                <a:cs typeface="Arial" charset="0"/>
              </a:rPr>
              <a:t>Incident Off-Shift Rest &amp; Sleeping Accommodations</a:t>
            </a:r>
          </a:p>
        </p:txBody>
      </p:sp>
      <p:sp>
        <p:nvSpPr>
          <p:cNvPr id="35843" name="Rectangle 1027"/>
          <p:cNvSpPr>
            <a:spLocks noGrp="1" noChangeArrowheads="1"/>
          </p:cNvSpPr>
          <p:nvPr>
            <p:ph type="body" idx="1"/>
          </p:nvPr>
        </p:nvSpPr>
        <p:spPr>
          <a:xfrm>
            <a:off x="771527" y="2479757"/>
            <a:ext cx="8743950" cy="4454525"/>
          </a:xfrm>
        </p:spPr>
        <p:txBody>
          <a:bodyPr/>
          <a:lstStyle/>
          <a:p>
            <a:pPr>
              <a:lnSpc>
                <a:spcPct val="90000"/>
              </a:lnSpc>
            </a:pPr>
            <a:r>
              <a:rPr lang="en-US" sz="3600" dirty="0">
                <a:latin typeface="Arial" charset="0"/>
                <a:cs typeface="Arial" charset="0"/>
              </a:rPr>
              <a:t>If the Incident Command finds it operationally </a:t>
            </a:r>
            <a:r>
              <a:rPr lang="en-US" sz="3600" dirty="0">
                <a:solidFill>
                  <a:schemeClr val="tx2"/>
                </a:solidFill>
                <a:latin typeface="Arial" charset="0"/>
                <a:cs typeface="Arial" charset="0"/>
              </a:rPr>
              <a:t>feasible</a:t>
            </a:r>
            <a:r>
              <a:rPr lang="en-US" sz="3600" dirty="0">
                <a:latin typeface="Arial" charset="0"/>
                <a:cs typeface="Arial" charset="0"/>
              </a:rPr>
              <a:t> (i.e. Strike Team remains available), to place local government resources in a commercial sleeping accommodation, it may be provided by the forest agency</a:t>
            </a:r>
            <a:r>
              <a:rPr lang="en-US" sz="4000" dirty="0"/>
              <a:t>.</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p:txBody>
          <a:bodyPr/>
          <a:lstStyle/>
          <a:p>
            <a:r>
              <a:rPr lang="en-US" sz="4400">
                <a:solidFill>
                  <a:schemeClr val="bg1"/>
                </a:solidFill>
                <a:latin typeface="Arial" charset="0"/>
                <a:cs typeface="Arial" charset="0"/>
              </a:rPr>
              <a:t>Incident Off-Shift Rest &amp; Sleeping Accommodations</a:t>
            </a:r>
          </a:p>
        </p:txBody>
      </p:sp>
      <p:sp>
        <p:nvSpPr>
          <p:cNvPr id="35843" name="Rectangle 1027"/>
          <p:cNvSpPr>
            <a:spLocks noGrp="1" noChangeArrowheads="1"/>
          </p:cNvSpPr>
          <p:nvPr>
            <p:ph type="body" idx="1"/>
          </p:nvPr>
        </p:nvSpPr>
        <p:spPr>
          <a:xfrm>
            <a:off x="771527" y="2479757"/>
            <a:ext cx="8743950" cy="4454525"/>
          </a:xfrm>
        </p:spPr>
        <p:txBody>
          <a:bodyPr/>
          <a:lstStyle/>
          <a:p>
            <a:pPr>
              <a:lnSpc>
                <a:spcPct val="90000"/>
              </a:lnSpc>
            </a:pPr>
            <a:r>
              <a:rPr lang="en-US" sz="3600" dirty="0">
                <a:latin typeface="Arial" charset="0"/>
                <a:cs typeface="Arial" charset="0"/>
              </a:rPr>
              <a:t>Local government and OES engines staffed by CAL FIRE personnel fall under the provisions of the CFAA</a:t>
            </a:r>
          </a:p>
          <a:p>
            <a:pPr>
              <a:lnSpc>
                <a:spcPct val="90000"/>
              </a:lnSpc>
            </a:pPr>
            <a:r>
              <a:rPr lang="en-US" sz="3600" dirty="0">
                <a:latin typeface="Arial" charset="0"/>
                <a:cs typeface="Arial" charset="0"/>
              </a:rPr>
              <a:t>Never split up the strike team</a:t>
            </a:r>
          </a:p>
          <a:p>
            <a:pPr>
              <a:lnSpc>
                <a:spcPct val="90000"/>
              </a:lnSpc>
            </a:pPr>
            <a:r>
              <a:rPr lang="en-US" sz="3600" dirty="0">
                <a:latin typeface="Arial" charset="0"/>
                <a:cs typeface="Arial" charset="0"/>
              </a:rPr>
              <a:t>Utilize the OES and CAL FIRE AREP to resolve issues</a:t>
            </a:r>
            <a:endParaRPr lang="en-US" sz="4000" dirty="0"/>
          </a:p>
        </p:txBody>
      </p:sp>
    </p:spTree>
    <p:extLst>
      <p:ext uri="{BB962C8B-B14F-4D97-AF65-F5344CB8AC3E}">
        <p14:creationId xmlns:p14="http://schemas.microsoft.com/office/powerpoint/2010/main" val="309084634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5138793" y="3419479"/>
            <a:ext cx="9525" cy="19050"/>
          </a:xfrm>
          <a:prstGeom prst="rect">
            <a:avLst/>
          </a:prstGeom>
          <a:noFill/>
          <a:ln w="12700">
            <a:noFill/>
            <a:miter lim="800000"/>
            <a:headEnd type="none" w="sm" len="sm"/>
            <a:tailEnd type="none" w="sm" len="sm"/>
          </a:ln>
        </p:spPr>
      </p:pic>
      <p:pic>
        <p:nvPicPr>
          <p:cNvPr id="36867" name="Picture 3"/>
          <p:cNvPicPr>
            <a:picLocks noChangeAspect="1" noChangeArrowheads="1"/>
          </p:cNvPicPr>
          <p:nvPr/>
        </p:nvPicPr>
        <p:blipFill>
          <a:blip r:embed="rId3"/>
          <a:srcRect/>
          <a:stretch>
            <a:fillRect/>
          </a:stretch>
        </p:blipFill>
        <p:spPr bwMode="auto">
          <a:xfrm>
            <a:off x="5138793" y="3419479"/>
            <a:ext cx="9525" cy="19050"/>
          </a:xfrm>
          <a:prstGeom prst="rect">
            <a:avLst/>
          </a:prstGeom>
          <a:noFill/>
          <a:ln w="12700">
            <a:noFill/>
            <a:miter lim="800000"/>
            <a:headEnd type="none" w="sm" len="sm"/>
            <a:tailEnd type="none" w="sm" len="sm"/>
          </a:ln>
        </p:spPr>
      </p:pic>
      <p:pic>
        <p:nvPicPr>
          <p:cNvPr id="36868" name="Picture 4"/>
          <p:cNvPicPr>
            <a:picLocks noChangeAspect="1" noChangeArrowheads="1"/>
          </p:cNvPicPr>
          <p:nvPr/>
        </p:nvPicPr>
        <p:blipFill>
          <a:blip r:embed="rId3"/>
          <a:srcRect/>
          <a:stretch>
            <a:fillRect/>
          </a:stretch>
        </p:blipFill>
        <p:spPr bwMode="auto">
          <a:xfrm>
            <a:off x="5138793" y="3419479"/>
            <a:ext cx="9525" cy="19050"/>
          </a:xfrm>
          <a:prstGeom prst="rect">
            <a:avLst/>
          </a:prstGeom>
          <a:noFill/>
          <a:ln w="12700">
            <a:noFill/>
            <a:miter lim="800000"/>
            <a:headEnd type="none" w="sm" len="sm"/>
            <a:tailEnd type="none" w="sm" len="sm"/>
          </a:ln>
        </p:spPr>
      </p:pic>
      <p:pic>
        <p:nvPicPr>
          <p:cNvPr id="36869" name="Picture 5"/>
          <p:cNvPicPr>
            <a:picLocks noChangeAspect="1" noChangeArrowheads="1"/>
          </p:cNvPicPr>
          <p:nvPr/>
        </p:nvPicPr>
        <p:blipFill>
          <a:blip r:embed="rId3"/>
          <a:srcRect/>
          <a:stretch>
            <a:fillRect/>
          </a:stretch>
        </p:blipFill>
        <p:spPr bwMode="auto">
          <a:xfrm>
            <a:off x="5138793" y="3419479"/>
            <a:ext cx="9525" cy="19050"/>
          </a:xfrm>
          <a:prstGeom prst="rect">
            <a:avLst/>
          </a:prstGeom>
          <a:noFill/>
          <a:ln w="12700">
            <a:noFill/>
            <a:miter lim="800000"/>
            <a:headEnd type="none" w="sm" len="sm"/>
            <a:tailEnd type="none" w="sm" len="sm"/>
          </a:ln>
        </p:spPr>
      </p:pic>
      <p:pic>
        <p:nvPicPr>
          <p:cNvPr id="36870" name="Picture 6"/>
          <p:cNvPicPr>
            <a:picLocks noChangeAspect="1" noChangeArrowheads="1"/>
          </p:cNvPicPr>
          <p:nvPr/>
        </p:nvPicPr>
        <p:blipFill>
          <a:blip r:embed="rId4" cstate="print"/>
          <a:srcRect/>
          <a:stretch>
            <a:fillRect/>
          </a:stretch>
        </p:blipFill>
        <p:spPr bwMode="auto">
          <a:xfrm>
            <a:off x="0" y="0"/>
            <a:ext cx="5562600" cy="4171950"/>
          </a:xfrm>
          <a:prstGeom prst="rect">
            <a:avLst/>
          </a:prstGeom>
          <a:noFill/>
          <a:ln w="12700">
            <a:noFill/>
            <a:miter lim="800000"/>
            <a:headEnd type="none" w="sm" len="sm"/>
            <a:tailEnd type="none" w="sm" len="sm"/>
          </a:ln>
        </p:spPr>
      </p:pic>
      <p:pic>
        <p:nvPicPr>
          <p:cNvPr id="36871" name="Picture 7"/>
          <p:cNvPicPr>
            <a:picLocks noChangeAspect="1" noChangeArrowheads="1"/>
          </p:cNvPicPr>
          <p:nvPr/>
        </p:nvPicPr>
        <p:blipFill>
          <a:blip r:embed="rId5" cstate="print"/>
          <a:srcRect/>
          <a:stretch>
            <a:fillRect/>
          </a:stretch>
        </p:blipFill>
        <p:spPr bwMode="auto">
          <a:xfrm>
            <a:off x="5562600" y="0"/>
            <a:ext cx="4724400" cy="3543300"/>
          </a:xfrm>
          <a:prstGeom prst="rect">
            <a:avLst/>
          </a:prstGeom>
          <a:noFill/>
          <a:ln w="12700">
            <a:noFill/>
            <a:miter lim="800000"/>
            <a:headEnd type="none" w="sm" len="sm"/>
            <a:tailEnd type="none" w="sm" len="sm"/>
          </a:ln>
        </p:spPr>
      </p:pic>
      <p:pic>
        <p:nvPicPr>
          <p:cNvPr id="36872" name="Picture 9"/>
          <p:cNvPicPr>
            <a:picLocks noChangeAspect="1" noChangeArrowheads="1"/>
          </p:cNvPicPr>
          <p:nvPr/>
        </p:nvPicPr>
        <p:blipFill>
          <a:blip r:embed="rId6" cstate="print"/>
          <a:srcRect/>
          <a:stretch>
            <a:fillRect/>
          </a:stretch>
        </p:blipFill>
        <p:spPr bwMode="auto">
          <a:xfrm>
            <a:off x="4648200" y="3371850"/>
            <a:ext cx="5638800" cy="3486150"/>
          </a:xfrm>
          <a:prstGeom prst="rect">
            <a:avLst/>
          </a:prstGeom>
          <a:noFill/>
          <a:ln w="12700">
            <a:noFill/>
            <a:miter lim="800000"/>
            <a:headEnd type="none" w="sm" len="sm"/>
            <a:tailEnd type="none" w="sm" len="sm"/>
          </a:ln>
        </p:spPr>
      </p:pic>
      <p:pic>
        <p:nvPicPr>
          <p:cNvPr id="10" name="Picture 9" descr="Bagley 009.jpg"/>
          <p:cNvPicPr>
            <a:picLocks noChangeAspect="1"/>
          </p:cNvPicPr>
          <p:nvPr/>
        </p:nvPicPr>
        <p:blipFill>
          <a:blip r:embed="rId7" cstate="print"/>
          <a:stretch>
            <a:fillRect/>
          </a:stretch>
        </p:blipFill>
        <p:spPr>
          <a:xfrm>
            <a:off x="0" y="3171907"/>
            <a:ext cx="4914900" cy="3686175"/>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DSC02327"/>
          <p:cNvPicPr>
            <a:picLocks noGrp="1" noChangeAspect="1" noChangeArrowheads="1"/>
          </p:cNvPicPr>
          <p:nvPr>
            <p:ph/>
          </p:nvPr>
        </p:nvPicPr>
        <p:blipFill>
          <a:blip r:embed="rId2" cstate="print"/>
          <a:srcRect/>
          <a:stretch>
            <a:fillRect/>
          </a:stretch>
        </p:blipFill>
        <p:spPr>
          <a:xfrm>
            <a:off x="0" y="-22225"/>
            <a:ext cx="10287000" cy="6858000"/>
          </a:xfrm>
          <a:noFill/>
        </p:spPr>
      </p:pic>
      <p:sp>
        <p:nvSpPr>
          <p:cNvPr id="37891" name="Text Box 6"/>
          <p:cNvSpPr txBox="1">
            <a:spLocks noChangeArrowheads="1"/>
          </p:cNvSpPr>
          <p:nvPr/>
        </p:nvSpPr>
        <p:spPr bwMode="auto">
          <a:xfrm>
            <a:off x="342904" y="304853"/>
            <a:ext cx="4267200" cy="646195"/>
          </a:xfrm>
          <a:prstGeom prst="rect">
            <a:avLst/>
          </a:prstGeom>
          <a:noFill/>
          <a:ln w="12700">
            <a:noFill/>
            <a:miter lim="800000"/>
            <a:headEnd type="none" w="sm" len="sm"/>
            <a:tailEnd type="none" w="sm" len="sm"/>
          </a:ln>
        </p:spPr>
        <p:txBody>
          <a:bodyPr lIns="91303" tIns="45653" rIns="91303" bIns="45653">
            <a:spAutoFit/>
          </a:bodyPr>
          <a:lstStyle/>
          <a:p>
            <a:pPr algn="r">
              <a:spcBef>
                <a:spcPct val="50000"/>
              </a:spcBef>
            </a:pPr>
            <a:r>
              <a:rPr lang="en-US" sz="3600" dirty="0"/>
              <a:t>Mobile Sleep Trailers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nvGraphicFramePr>
        <p:xfrm>
          <a:off x="0" y="0"/>
          <a:ext cx="4940300" cy="6858000"/>
        </p:xfrm>
        <a:graphic>
          <a:graphicData uri="http://schemas.openxmlformats.org/presentationml/2006/ole">
            <mc:AlternateContent xmlns:mc="http://schemas.openxmlformats.org/markup-compatibility/2006">
              <mc:Choice xmlns:v="urn:schemas-microsoft-com:vml" Requires="v">
                <p:oleObj spid="_x0000_s1172" name="Document" r:id="rId3" imgW="5882449" imgH="8146595" progId="Word.Document.8">
                  <p:embed/>
                </p:oleObj>
              </mc:Choice>
              <mc:Fallback>
                <p:oleObj name="Document" r:id="rId3" imgW="5882449" imgH="8146595"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40300" cy="6858000"/>
                      </a:xfrm>
                      <a:prstGeom prst="rect">
                        <a:avLst/>
                      </a:prstGeom>
                      <a:solidFill>
                        <a:schemeClr val="bg1"/>
                      </a:solidFill>
                    </p:spPr>
                  </p:pic>
                </p:oleObj>
              </mc:Fallback>
            </mc:AlternateContent>
          </a:graphicData>
        </a:graphic>
      </p:graphicFrame>
      <p:pic>
        <p:nvPicPr>
          <p:cNvPr id="1027" name="Picture 7" descr="motel 4"/>
          <p:cNvPicPr>
            <a:picLocks noChangeAspect="1" noChangeArrowheads="1"/>
          </p:cNvPicPr>
          <p:nvPr/>
        </p:nvPicPr>
        <p:blipFill>
          <a:blip r:embed="rId5" cstate="print"/>
          <a:srcRect/>
          <a:stretch>
            <a:fillRect/>
          </a:stretch>
        </p:blipFill>
        <p:spPr bwMode="auto">
          <a:xfrm>
            <a:off x="4991107" y="0"/>
            <a:ext cx="52959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can0012"/>
          <p:cNvPicPr>
            <a:picLocks noChangeAspect="1" noChangeArrowheads="1"/>
          </p:cNvPicPr>
          <p:nvPr/>
        </p:nvPicPr>
        <p:blipFill>
          <a:blip r:embed="rId2" cstate="print"/>
          <a:srcRect/>
          <a:stretch>
            <a:fillRect/>
          </a:stretch>
        </p:blipFill>
        <p:spPr bwMode="auto">
          <a:xfrm>
            <a:off x="5018092" y="0"/>
            <a:ext cx="5268912" cy="6858000"/>
          </a:xfrm>
          <a:prstGeom prst="rect">
            <a:avLst/>
          </a:prstGeom>
          <a:noFill/>
          <a:ln w="9525">
            <a:noFill/>
            <a:miter lim="800000"/>
            <a:headEnd/>
            <a:tailEnd/>
          </a:ln>
        </p:spPr>
      </p:pic>
      <p:sp>
        <p:nvSpPr>
          <p:cNvPr id="39939" name="Text Box 3"/>
          <p:cNvSpPr txBox="1">
            <a:spLocks noChangeArrowheads="1"/>
          </p:cNvSpPr>
          <p:nvPr/>
        </p:nvSpPr>
        <p:spPr bwMode="auto">
          <a:xfrm>
            <a:off x="114341" y="927114"/>
            <a:ext cx="4934087" cy="4924290"/>
          </a:xfrm>
          <a:prstGeom prst="rect">
            <a:avLst/>
          </a:prstGeom>
          <a:noFill/>
          <a:ln w="12700">
            <a:noFill/>
            <a:miter lim="800000"/>
            <a:headEnd type="none" w="sm" len="sm"/>
            <a:tailEnd type="none" w="sm" len="sm"/>
          </a:ln>
        </p:spPr>
        <p:txBody>
          <a:bodyPr wrap="none" lIns="91303" tIns="45653" rIns="91303" bIns="45653">
            <a:spAutoFit/>
          </a:bodyPr>
          <a:lstStyle/>
          <a:p>
            <a:r>
              <a:rPr lang="en-US" sz="2600" dirty="0">
                <a:solidFill>
                  <a:schemeClr val="bg1"/>
                </a:solidFill>
                <a:latin typeface="Arial" charset="0"/>
              </a:rPr>
              <a:t>Each person occupying</a:t>
            </a:r>
          </a:p>
          <a:p>
            <a:r>
              <a:rPr lang="en-US" sz="2600" dirty="0">
                <a:solidFill>
                  <a:schemeClr val="bg1"/>
                </a:solidFill>
                <a:latin typeface="Arial" charset="0"/>
              </a:rPr>
              <a:t>rooms must sign the CAL FIRE</a:t>
            </a:r>
          </a:p>
          <a:p>
            <a:r>
              <a:rPr lang="en-US" sz="2600" dirty="0">
                <a:solidFill>
                  <a:schemeClr val="bg1"/>
                </a:solidFill>
                <a:latin typeface="Arial" charset="0"/>
              </a:rPr>
              <a:t>AO-341 (blue ink) so the bill</a:t>
            </a:r>
          </a:p>
          <a:p>
            <a:r>
              <a:rPr lang="en-US" sz="2600" dirty="0">
                <a:solidFill>
                  <a:schemeClr val="bg1"/>
                </a:solidFill>
                <a:latin typeface="Arial" charset="0"/>
              </a:rPr>
              <a:t>can be paid.</a:t>
            </a:r>
          </a:p>
          <a:p>
            <a:endParaRPr lang="en-US" sz="2600" dirty="0">
              <a:solidFill>
                <a:schemeClr val="bg1"/>
              </a:solidFill>
              <a:latin typeface="Arial" charset="0"/>
            </a:endParaRPr>
          </a:p>
          <a:p>
            <a:r>
              <a:rPr lang="en-US" sz="2600" dirty="0">
                <a:solidFill>
                  <a:schemeClr val="bg1"/>
                </a:solidFill>
                <a:latin typeface="Arial" charset="0"/>
              </a:rPr>
              <a:t>Remember that you are still</a:t>
            </a:r>
          </a:p>
          <a:p>
            <a:r>
              <a:rPr lang="en-US" sz="2600" dirty="0">
                <a:solidFill>
                  <a:schemeClr val="bg1"/>
                </a:solidFill>
                <a:latin typeface="Arial" charset="0"/>
              </a:rPr>
              <a:t>on the clock, representing </a:t>
            </a:r>
          </a:p>
          <a:p>
            <a:r>
              <a:rPr lang="en-US" sz="2600" dirty="0">
                <a:solidFill>
                  <a:schemeClr val="bg1"/>
                </a:solidFill>
                <a:latin typeface="Arial" charset="0"/>
              </a:rPr>
              <a:t>your department and OES.</a:t>
            </a:r>
          </a:p>
          <a:p>
            <a:endParaRPr lang="en-US" sz="2600" dirty="0">
              <a:solidFill>
                <a:schemeClr val="bg1"/>
              </a:solidFill>
              <a:latin typeface="Arial" charset="0"/>
            </a:endParaRPr>
          </a:p>
          <a:p>
            <a:r>
              <a:rPr lang="en-US" sz="2600" dirty="0">
                <a:solidFill>
                  <a:schemeClr val="bg1"/>
                </a:solidFill>
                <a:latin typeface="Arial" charset="0"/>
              </a:rPr>
              <a:t>Mistakes and errors in judgment</a:t>
            </a:r>
          </a:p>
          <a:p>
            <a:r>
              <a:rPr lang="en-US" sz="2600" dirty="0">
                <a:solidFill>
                  <a:schemeClr val="bg1"/>
                </a:solidFill>
                <a:latin typeface="Arial" charset="0"/>
              </a:rPr>
              <a:t>you make here will impact the</a:t>
            </a:r>
          </a:p>
          <a:p>
            <a:r>
              <a:rPr lang="en-US" sz="2600" dirty="0">
                <a:solidFill>
                  <a:schemeClr val="bg1"/>
                </a:solidFill>
                <a:latin typeface="Arial" charset="0"/>
              </a:rPr>
              <a:t>entire California Fire Service.</a:t>
            </a:r>
            <a:r>
              <a:rPr lang="en-US" dirty="0"/>
              <a:t>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314746" y="379476"/>
            <a:ext cx="3121027" cy="1754191"/>
          </a:xfrm>
          <a:prstGeom prst="rect">
            <a:avLst/>
          </a:prstGeom>
          <a:noFill/>
          <a:ln w="12700">
            <a:noFill/>
            <a:miter lim="800000"/>
            <a:headEnd type="none" w="sm" len="sm"/>
            <a:tailEnd type="none" w="sm" len="sm"/>
          </a:ln>
        </p:spPr>
        <p:txBody>
          <a:bodyPr wrap="none" lIns="91303" tIns="45653" rIns="91303" bIns="45653">
            <a:spAutoFit/>
          </a:bodyPr>
          <a:lstStyle/>
          <a:p>
            <a:r>
              <a:rPr lang="en-US" sz="5400" dirty="0">
                <a:solidFill>
                  <a:schemeClr val="tx2"/>
                </a:solidFill>
                <a:latin typeface="Arial" charset="0"/>
                <a:cs typeface="Arial" charset="0"/>
              </a:rPr>
              <a:t>Time Unit</a:t>
            </a:r>
          </a:p>
          <a:p>
            <a:r>
              <a:rPr lang="en-US" sz="5400" dirty="0"/>
              <a:t> </a:t>
            </a:r>
            <a:endParaRPr lang="en-US" sz="4400" dirty="0"/>
          </a:p>
        </p:txBody>
      </p:sp>
      <p:sp>
        <p:nvSpPr>
          <p:cNvPr id="40963" name="Text Box 5"/>
          <p:cNvSpPr txBox="1">
            <a:spLocks noChangeArrowheads="1"/>
          </p:cNvSpPr>
          <p:nvPr/>
        </p:nvSpPr>
        <p:spPr bwMode="auto">
          <a:xfrm>
            <a:off x="685800" y="2209812"/>
            <a:ext cx="9399588" cy="3416185"/>
          </a:xfrm>
          <a:prstGeom prst="rect">
            <a:avLst/>
          </a:prstGeom>
          <a:noFill/>
          <a:ln w="12700">
            <a:noFill/>
            <a:miter lim="800000"/>
            <a:headEnd type="none" w="sm" len="sm"/>
            <a:tailEnd type="none" w="sm" len="sm"/>
          </a:ln>
        </p:spPr>
        <p:txBody>
          <a:bodyPr lIns="91303" tIns="45653" rIns="91303" bIns="45653">
            <a:spAutoFit/>
          </a:bodyPr>
          <a:lstStyle/>
          <a:p>
            <a:pPr>
              <a:buFontTx/>
              <a:buChar char="•"/>
            </a:pPr>
            <a:r>
              <a:rPr lang="en-US" sz="3600" dirty="0">
                <a:solidFill>
                  <a:schemeClr val="accent2"/>
                </a:solidFill>
              </a:rPr>
              <a:t> </a:t>
            </a:r>
            <a:r>
              <a:rPr lang="en-US" sz="3600" dirty="0">
                <a:solidFill>
                  <a:schemeClr val="bg1"/>
                </a:solidFill>
                <a:latin typeface="Arial" charset="0"/>
                <a:cs typeface="Arial" charset="0"/>
              </a:rPr>
              <a:t>Check with the OES AREP for process</a:t>
            </a:r>
          </a:p>
          <a:p>
            <a:pPr>
              <a:buFontTx/>
              <a:buChar char="•"/>
            </a:pPr>
            <a:r>
              <a:rPr lang="en-US" sz="3600" dirty="0">
                <a:solidFill>
                  <a:schemeClr val="bg1"/>
                </a:solidFill>
                <a:latin typeface="Arial" charset="0"/>
                <a:cs typeface="Arial" charset="0"/>
              </a:rPr>
              <a:t> </a:t>
            </a:r>
            <a:r>
              <a:rPr lang="en-US" sz="3600" dirty="0">
                <a:solidFill>
                  <a:schemeClr val="tx2"/>
                </a:solidFill>
                <a:latin typeface="Arial" charset="0"/>
                <a:cs typeface="Arial" charset="0"/>
              </a:rPr>
              <a:t>If </a:t>
            </a:r>
            <a:r>
              <a:rPr lang="en-US" sz="3600" b="1" u="sng" dirty="0">
                <a:solidFill>
                  <a:schemeClr val="tx2"/>
                </a:solidFill>
                <a:latin typeface="Arial" charset="0"/>
                <a:cs typeface="Arial" charset="0"/>
              </a:rPr>
              <a:t>NO</a:t>
            </a:r>
            <a:r>
              <a:rPr lang="en-US" sz="3600" dirty="0">
                <a:solidFill>
                  <a:schemeClr val="tx2"/>
                </a:solidFill>
                <a:latin typeface="Arial" charset="0"/>
                <a:cs typeface="Arial" charset="0"/>
              </a:rPr>
              <a:t> OES AREP</a:t>
            </a:r>
          </a:p>
          <a:p>
            <a:pPr lvl="1">
              <a:buFont typeface="Wingdings" pitchFamily="2" charset="2"/>
              <a:buChar char="ü"/>
            </a:pPr>
            <a:r>
              <a:rPr lang="en-US" sz="3600" dirty="0">
                <a:solidFill>
                  <a:schemeClr val="tx2"/>
                </a:solidFill>
                <a:latin typeface="Arial" charset="0"/>
                <a:cs typeface="Arial" charset="0"/>
              </a:rPr>
              <a:t> Be sure to get your F-42  signed by the  	incident authorized representative, and 	mail white copies to OES HQ</a:t>
            </a:r>
            <a:endParaRPr lang="en-US" sz="3600" dirty="0">
              <a:solidFill>
                <a:schemeClr val="bg1"/>
              </a:solidFill>
              <a:latin typeface="Arial" charset="0"/>
              <a:cs typeface="Arial" charset="0"/>
            </a:endParaRPr>
          </a:p>
          <a:p>
            <a:pPr>
              <a:buFontTx/>
              <a:buChar char="•"/>
            </a:pPr>
            <a:r>
              <a:rPr lang="en-US" sz="3600" dirty="0">
                <a:solidFill>
                  <a:schemeClr val="bg1"/>
                </a:solidFill>
                <a:latin typeface="Arial" charset="0"/>
                <a:cs typeface="Arial" charset="0"/>
              </a:rPr>
              <a:t> Keep your paperwork current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370" y="152464"/>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latin typeface="Arial" pitchFamily="34" charset="0"/>
                <a:cs typeface="Arial" pitchFamily="34" charset="0"/>
              </a:rPr>
              <a:t>FOREST AGENCY COMMAND &amp; CONTROL ORDERING SYSTEM</a:t>
            </a:r>
          </a:p>
        </p:txBody>
      </p:sp>
      <p:sp>
        <p:nvSpPr>
          <p:cNvPr id="4099" name="Line 3"/>
          <p:cNvSpPr>
            <a:spLocks noChangeShapeType="1"/>
          </p:cNvSpPr>
          <p:nvPr/>
        </p:nvSpPr>
        <p:spPr bwMode="auto">
          <a:xfrm>
            <a:off x="5057775" y="0"/>
            <a:ext cx="0" cy="6858000"/>
          </a:xfrm>
          <a:prstGeom prst="line">
            <a:avLst/>
          </a:prstGeom>
          <a:noFill/>
          <a:ln w="57150">
            <a:solidFill>
              <a:srgbClr val="FFFF00"/>
            </a:solidFill>
            <a:round/>
            <a:headEnd/>
            <a:tailEnd/>
          </a:ln>
        </p:spPr>
        <p:txBody>
          <a:bodyPr lIns="91303" tIns="45653" rIns="91303" bIns="45653"/>
          <a:lstStyle/>
          <a:p>
            <a:endParaRPr lang="en-US" dirty="0"/>
          </a:p>
        </p:txBody>
      </p:sp>
      <p:sp>
        <p:nvSpPr>
          <p:cNvPr id="4100" name="Text Box 4"/>
          <p:cNvSpPr txBox="1">
            <a:spLocks noChangeArrowheads="1"/>
          </p:cNvSpPr>
          <p:nvPr/>
        </p:nvSpPr>
        <p:spPr bwMode="auto">
          <a:xfrm>
            <a:off x="582932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latin typeface="Arial" pitchFamily="34" charset="0"/>
                <a:cs typeface="Arial" pitchFamily="34" charset="0"/>
              </a:rPr>
              <a:t>CALIFORNIA FIRE &amp; RESCUE MUTUAL AID SYSTEM</a:t>
            </a:r>
          </a:p>
        </p:txBody>
      </p:sp>
      <p:sp>
        <p:nvSpPr>
          <p:cNvPr id="4101" name="Text Box 5"/>
          <p:cNvSpPr txBox="1">
            <a:spLocks noChangeArrowheads="1"/>
          </p:cNvSpPr>
          <p:nvPr/>
        </p:nvSpPr>
        <p:spPr bwMode="auto">
          <a:xfrm>
            <a:off x="1114425" y="1752614"/>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Other GACC or NICC</a:t>
            </a:r>
          </a:p>
        </p:txBody>
      </p:sp>
      <p:sp>
        <p:nvSpPr>
          <p:cNvPr id="4102" name="Text Box 6"/>
          <p:cNvSpPr txBox="1">
            <a:spLocks noChangeArrowheads="1"/>
          </p:cNvSpPr>
          <p:nvPr/>
        </p:nvSpPr>
        <p:spPr bwMode="auto">
          <a:xfrm>
            <a:off x="1114425" y="3048068"/>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North Ops or South Ops</a:t>
            </a:r>
          </a:p>
        </p:txBody>
      </p:sp>
      <p:sp>
        <p:nvSpPr>
          <p:cNvPr id="4103" name="Text Box 7"/>
          <p:cNvSpPr txBox="1">
            <a:spLocks noChangeArrowheads="1"/>
          </p:cNvSpPr>
          <p:nvPr/>
        </p:nvSpPr>
        <p:spPr bwMode="auto">
          <a:xfrm>
            <a:off x="1200150" y="5535679"/>
            <a:ext cx="2057400" cy="7846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Forest Agency</a:t>
            </a:r>
          </a:p>
          <a:p>
            <a:pPr algn="ctr">
              <a:spcBef>
                <a:spcPct val="50000"/>
              </a:spcBef>
            </a:pPr>
            <a:r>
              <a:rPr lang="en-US" sz="1800" b="1" dirty="0">
                <a:latin typeface="Arial" pitchFamily="34" charset="0"/>
                <a:cs typeface="Arial" pitchFamily="34" charset="0"/>
              </a:rPr>
              <a:t>ECC</a:t>
            </a:r>
          </a:p>
        </p:txBody>
      </p:sp>
      <p:sp>
        <p:nvSpPr>
          <p:cNvPr id="4104" name="Line 8"/>
          <p:cNvSpPr>
            <a:spLocks noChangeShapeType="1"/>
          </p:cNvSpPr>
          <p:nvPr/>
        </p:nvSpPr>
        <p:spPr bwMode="auto">
          <a:xfrm flipH="1" flipV="1">
            <a:off x="2143125" y="2438404"/>
            <a:ext cx="0" cy="6096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4105" name="Line 9"/>
          <p:cNvSpPr>
            <a:spLocks noChangeShapeType="1"/>
          </p:cNvSpPr>
          <p:nvPr/>
        </p:nvSpPr>
        <p:spPr bwMode="auto">
          <a:xfrm flipV="1">
            <a:off x="2143125" y="3733800"/>
            <a:ext cx="0" cy="8382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4106" name="Rectangle 10"/>
          <p:cNvSpPr>
            <a:spLocks noChangeArrowheads="1"/>
          </p:cNvSpPr>
          <p:nvPr/>
        </p:nvSpPr>
        <p:spPr bwMode="auto">
          <a:xfrm>
            <a:off x="771536" y="4572063"/>
            <a:ext cx="2736370" cy="369197"/>
          </a:xfrm>
          <a:prstGeom prst="rect">
            <a:avLst/>
          </a:prstGeom>
          <a:noFill/>
          <a:ln w="9525">
            <a:solidFill>
              <a:srgbClr val="FFFF00"/>
            </a:solidFill>
            <a:miter lim="800000"/>
            <a:headEnd/>
            <a:tailEnd/>
          </a:ln>
        </p:spPr>
        <p:txBody>
          <a:bodyPr wrap="none" lIns="91303" tIns="45653" rIns="91303" bIns="45653">
            <a:spAutoFit/>
          </a:bodyPr>
          <a:lstStyle/>
          <a:p>
            <a:pPr>
              <a:spcBef>
                <a:spcPct val="50000"/>
              </a:spcBef>
            </a:pPr>
            <a:r>
              <a:rPr lang="en-US" sz="1800" b="1" dirty="0">
                <a:latin typeface="Arial" pitchFamily="34" charset="0"/>
                <a:cs typeface="Arial" pitchFamily="34" charset="0"/>
              </a:rPr>
              <a:t>Adjacent Forest or Unit</a:t>
            </a:r>
          </a:p>
        </p:txBody>
      </p:sp>
      <p:sp>
        <p:nvSpPr>
          <p:cNvPr id="4107" name="Text Box 12"/>
          <p:cNvSpPr txBox="1">
            <a:spLocks noChangeArrowheads="1"/>
          </p:cNvSpPr>
          <p:nvPr/>
        </p:nvSpPr>
        <p:spPr bwMode="auto">
          <a:xfrm>
            <a:off x="6515100" y="5749993"/>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Local Fire Agency</a:t>
            </a:r>
          </a:p>
        </p:txBody>
      </p:sp>
      <p:sp>
        <p:nvSpPr>
          <p:cNvPr id="4108" name="Text Box 13"/>
          <p:cNvSpPr txBox="1">
            <a:spLocks noChangeArrowheads="1"/>
          </p:cNvSpPr>
          <p:nvPr/>
        </p:nvSpPr>
        <p:spPr bwMode="auto">
          <a:xfrm>
            <a:off x="6257926" y="4530797"/>
            <a:ext cx="257175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Operational Area Command Center</a:t>
            </a:r>
          </a:p>
        </p:txBody>
      </p:sp>
      <p:sp>
        <p:nvSpPr>
          <p:cNvPr id="4109" name="Text Box 14"/>
          <p:cNvSpPr txBox="1">
            <a:spLocks noChangeArrowheads="1"/>
          </p:cNvSpPr>
          <p:nvPr/>
        </p:nvSpPr>
        <p:spPr bwMode="auto">
          <a:xfrm>
            <a:off x="6257926" y="3048068"/>
            <a:ext cx="257175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Regional Command Center</a:t>
            </a:r>
          </a:p>
        </p:txBody>
      </p:sp>
      <p:sp>
        <p:nvSpPr>
          <p:cNvPr id="4110" name="Text Box 15"/>
          <p:cNvSpPr txBox="1">
            <a:spLocks noChangeArrowheads="1"/>
          </p:cNvSpPr>
          <p:nvPr/>
        </p:nvSpPr>
        <p:spPr bwMode="auto">
          <a:xfrm>
            <a:off x="6343651" y="1524010"/>
            <a:ext cx="257175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itchFamily="34" charset="0"/>
                <a:cs typeface="Arial" pitchFamily="34" charset="0"/>
              </a:rPr>
              <a:t>Cal OES Fire &amp; Rescue</a:t>
            </a:r>
          </a:p>
        </p:txBody>
      </p:sp>
      <p:sp>
        <p:nvSpPr>
          <p:cNvPr id="4111" name="Line 16"/>
          <p:cNvSpPr>
            <a:spLocks noChangeShapeType="1"/>
          </p:cNvSpPr>
          <p:nvPr/>
        </p:nvSpPr>
        <p:spPr bwMode="auto">
          <a:xfrm flipV="1">
            <a:off x="7543800" y="2209800"/>
            <a:ext cx="0" cy="8382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4112" name="Line 17"/>
          <p:cNvSpPr>
            <a:spLocks noChangeShapeType="1"/>
          </p:cNvSpPr>
          <p:nvPr/>
        </p:nvSpPr>
        <p:spPr bwMode="auto">
          <a:xfrm flipV="1">
            <a:off x="7543800" y="3733804"/>
            <a:ext cx="0" cy="7620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4113" name="Line 18"/>
          <p:cNvSpPr>
            <a:spLocks noChangeShapeType="1"/>
          </p:cNvSpPr>
          <p:nvPr/>
        </p:nvSpPr>
        <p:spPr bwMode="auto">
          <a:xfrm flipV="1">
            <a:off x="7543800" y="5181600"/>
            <a:ext cx="0" cy="5334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4114" name="Line 19"/>
          <p:cNvSpPr>
            <a:spLocks noChangeShapeType="1"/>
          </p:cNvSpPr>
          <p:nvPr/>
        </p:nvSpPr>
        <p:spPr bwMode="auto">
          <a:xfrm>
            <a:off x="5229225" y="0"/>
            <a:ext cx="0" cy="6858000"/>
          </a:xfrm>
          <a:prstGeom prst="line">
            <a:avLst/>
          </a:prstGeom>
          <a:noFill/>
          <a:ln w="57150">
            <a:solidFill>
              <a:srgbClr val="FFFF00"/>
            </a:solidFill>
            <a:round/>
            <a:headEnd/>
            <a:tailEnd/>
          </a:ln>
        </p:spPr>
        <p:txBody>
          <a:bodyPr lIns="91303" tIns="45653" rIns="91303" bIns="45653"/>
          <a:lstStyle/>
          <a:p>
            <a:endParaRPr lang="en-US" dirty="0"/>
          </a:p>
        </p:txBody>
      </p:sp>
      <p:sp>
        <p:nvSpPr>
          <p:cNvPr id="4115" name="Line 20"/>
          <p:cNvSpPr>
            <a:spLocks noChangeShapeType="1"/>
          </p:cNvSpPr>
          <p:nvPr/>
        </p:nvSpPr>
        <p:spPr bwMode="auto">
          <a:xfrm flipV="1">
            <a:off x="2143125" y="4953000"/>
            <a:ext cx="0" cy="533400"/>
          </a:xfrm>
          <a:prstGeom prst="line">
            <a:avLst/>
          </a:prstGeom>
          <a:noFill/>
          <a:ln w="9525">
            <a:solidFill>
              <a:srgbClr val="FFFF00"/>
            </a:solidFill>
            <a:round/>
            <a:headEnd/>
            <a:tailEnd type="triangle" w="med" len="med"/>
          </a:ln>
        </p:spPr>
        <p:txBody>
          <a:bodyPr lIns="91303" tIns="45653" rIns="91303" bIns="45653"/>
          <a:lstStyle/>
          <a:p>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2" y="514354"/>
            <a:ext cx="96012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29835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98" t="22981" r="30726" b="7040"/>
          <a:stretch/>
        </p:blipFill>
        <p:spPr bwMode="auto">
          <a:xfrm>
            <a:off x="182274" y="381000"/>
            <a:ext cx="9957770" cy="598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096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00" t="22934" r="30300" b="6310"/>
          <a:stretch/>
        </p:blipFill>
        <p:spPr bwMode="auto">
          <a:xfrm>
            <a:off x="171450" y="304800"/>
            <a:ext cx="9875520" cy="606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64784" y="1810222"/>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E</a:t>
            </a:r>
            <a:endParaRPr lang="en-US" sz="1300" b="1" dirty="0">
              <a:solidFill>
                <a:srgbClr val="1F497D">
                  <a:lumMod val="60000"/>
                  <a:lumOff val="40000"/>
                </a:srgbClr>
              </a:solidFill>
              <a:latin typeface="Calibri"/>
            </a:endParaRPr>
          </a:p>
        </p:txBody>
      </p:sp>
      <p:sp>
        <p:nvSpPr>
          <p:cNvPr id="5" name="TextBox 4"/>
          <p:cNvSpPr txBox="1"/>
          <p:nvPr/>
        </p:nvSpPr>
        <p:spPr>
          <a:xfrm>
            <a:off x="1475217"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X</a:t>
            </a:r>
            <a:endParaRPr lang="en-US" sz="1300" b="1" dirty="0">
              <a:solidFill>
                <a:srgbClr val="1F497D">
                  <a:lumMod val="60000"/>
                  <a:lumOff val="40000"/>
                </a:srgbClr>
              </a:solidFill>
              <a:latin typeface="Calibri"/>
            </a:endParaRPr>
          </a:p>
        </p:txBody>
      </p:sp>
      <p:sp>
        <p:nvSpPr>
          <p:cNvPr id="6" name="TextBox 5"/>
          <p:cNvSpPr txBox="1"/>
          <p:nvPr/>
        </p:nvSpPr>
        <p:spPr>
          <a:xfrm>
            <a:off x="1683189"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S</a:t>
            </a:r>
            <a:endParaRPr lang="en-US" sz="1300" b="1" dirty="0">
              <a:solidFill>
                <a:srgbClr val="1F497D">
                  <a:lumMod val="60000"/>
                  <a:lumOff val="40000"/>
                </a:srgbClr>
              </a:solidFill>
              <a:latin typeface="Calibri"/>
            </a:endParaRPr>
          </a:p>
        </p:txBody>
      </p:sp>
      <p:sp>
        <p:nvSpPr>
          <p:cNvPr id="7" name="TextBox 6"/>
          <p:cNvSpPr txBox="1"/>
          <p:nvPr/>
        </p:nvSpPr>
        <p:spPr>
          <a:xfrm>
            <a:off x="1877004"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D</a:t>
            </a:r>
            <a:endParaRPr lang="en-US" sz="1300" b="1" dirty="0">
              <a:solidFill>
                <a:srgbClr val="1F497D">
                  <a:lumMod val="60000"/>
                  <a:lumOff val="40000"/>
                </a:srgbClr>
              </a:solidFill>
              <a:latin typeface="Calibri"/>
            </a:endParaRPr>
          </a:p>
        </p:txBody>
      </p:sp>
      <p:sp>
        <p:nvSpPr>
          <p:cNvPr id="8" name="TextBox 7"/>
          <p:cNvSpPr txBox="1"/>
          <p:nvPr/>
        </p:nvSpPr>
        <p:spPr>
          <a:xfrm>
            <a:off x="2084976"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6</a:t>
            </a:r>
            <a:endParaRPr lang="en-US" sz="1300" b="1" dirty="0">
              <a:solidFill>
                <a:srgbClr val="1F497D">
                  <a:lumMod val="60000"/>
                  <a:lumOff val="40000"/>
                </a:srgbClr>
              </a:solidFill>
              <a:latin typeface="Calibri"/>
            </a:endParaRPr>
          </a:p>
        </p:txBody>
      </p:sp>
      <p:sp>
        <p:nvSpPr>
          <p:cNvPr id="9" name="TextBox 8"/>
          <p:cNvSpPr txBox="1"/>
          <p:nvPr/>
        </p:nvSpPr>
        <p:spPr>
          <a:xfrm>
            <a:off x="2275056"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a:solidFill>
                  <a:srgbClr val="1F497D">
                    <a:lumMod val="60000"/>
                    <a:lumOff val="40000"/>
                  </a:srgbClr>
                </a:solidFill>
                <a:latin typeface="Calibri"/>
              </a:rPr>
              <a:t>4</a:t>
            </a:r>
          </a:p>
        </p:txBody>
      </p:sp>
      <p:sp>
        <p:nvSpPr>
          <p:cNvPr id="10" name="TextBox 9"/>
          <p:cNvSpPr txBox="1"/>
          <p:nvPr/>
        </p:nvSpPr>
        <p:spPr>
          <a:xfrm>
            <a:off x="2486025"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1</a:t>
            </a:r>
            <a:endParaRPr lang="en-US" sz="1300" b="1" dirty="0">
              <a:solidFill>
                <a:srgbClr val="1F497D">
                  <a:lumMod val="60000"/>
                  <a:lumOff val="40000"/>
                </a:srgbClr>
              </a:solidFill>
              <a:latin typeface="Calibri"/>
            </a:endParaRPr>
          </a:p>
        </p:txBody>
      </p:sp>
      <p:sp>
        <p:nvSpPr>
          <p:cNvPr id="11" name="TextBox 10"/>
          <p:cNvSpPr txBox="1"/>
          <p:nvPr/>
        </p:nvSpPr>
        <p:spPr>
          <a:xfrm>
            <a:off x="2676105"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2</a:t>
            </a:r>
            <a:endParaRPr lang="en-US" sz="1300" b="1" dirty="0">
              <a:solidFill>
                <a:srgbClr val="1F497D">
                  <a:lumMod val="60000"/>
                  <a:lumOff val="40000"/>
                </a:srgbClr>
              </a:solidFill>
              <a:latin typeface="Calibri"/>
            </a:endParaRPr>
          </a:p>
        </p:txBody>
      </p:sp>
      <p:sp>
        <p:nvSpPr>
          <p:cNvPr id="12" name="TextBox 11"/>
          <p:cNvSpPr txBox="1"/>
          <p:nvPr/>
        </p:nvSpPr>
        <p:spPr>
          <a:xfrm>
            <a:off x="2864709" y="1457054"/>
            <a:ext cx="171450"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a:solidFill>
                  <a:srgbClr val="1F497D">
                    <a:lumMod val="60000"/>
                    <a:lumOff val="40000"/>
                  </a:srgbClr>
                </a:solidFill>
                <a:latin typeface="Calibri"/>
              </a:rPr>
              <a:t>C</a:t>
            </a:r>
          </a:p>
        </p:txBody>
      </p:sp>
    </p:spTree>
    <p:extLst>
      <p:ext uri="{BB962C8B-B14F-4D97-AF65-F5344CB8AC3E}">
        <p14:creationId xmlns:p14="http://schemas.microsoft.com/office/powerpoint/2010/main" val="31600363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47" t="22899" r="30558" b="8559"/>
          <a:stretch/>
        </p:blipFill>
        <p:spPr bwMode="auto">
          <a:xfrm>
            <a:off x="249721" y="377688"/>
            <a:ext cx="9772650" cy="566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14800" y="5410200"/>
            <a:ext cx="257175"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ndParaRPr>
          </a:p>
        </p:txBody>
      </p:sp>
    </p:spTree>
    <p:extLst>
      <p:ext uri="{BB962C8B-B14F-4D97-AF65-F5344CB8AC3E}">
        <p14:creationId xmlns:p14="http://schemas.microsoft.com/office/powerpoint/2010/main" val="5939787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50" t="22312" r="29850" b="8088"/>
          <a:stretch/>
        </p:blipFill>
        <p:spPr bwMode="auto">
          <a:xfrm>
            <a:off x="42867" y="381000"/>
            <a:ext cx="10029825" cy="5966460"/>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13227" y="1587716"/>
            <a:ext cx="195453" cy="276999"/>
          </a:xfrm>
          <a:prstGeom prst="rect">
            <a:avLst/>
          </a:prstGeom>
          <a:solidFill>
            <a:schemeClr val="bg1"/>
          </a:solidFill>
        </p:spPr>
        <p:txBody>
          <a:bodyPr wrap="square" anchor="ctr" anchorCtr="0">
            <a:spAutoFit/>
          </a:bodyPr>
          <a:lstStyle/>
          <a:p>
            <a:pPr algn="ctr" eaLnBrk="1" fontAlgn="auto" hangingPunct="1">
              <a:spcBef>
                <a:spcPts val="0"/>
              </a:spcBef>
              <a:spcAft>
                <a:spcPts val="0"/>
              </a:spcAft>
            </a:pPr>
            <a:r>
              <a:rPr lang="en-US" sz="1200" b="1" dirty="0">
                <a:solidFill>
                  <a:srgbClr val="1F497D">
                    <a:lumMod val="60000"/>
                    <a:lumOff val="40000"/>
                  </a:srgbClr>
                </a:solidFill>
                <a:latin typeface="Calibri"/>
              </a:rPr>
              <a:t>X</a:t>
            </a:r>
          </a:p>
        </p:txBody>
      </p:sp>
      <p:sp>
        <p:nvSpPr>
          <p:cNvPr id="6" name="TextBox 5"/>
          <p:cNvSpPr txBox="1"/>
          <p:nvPr/>
        </p:nvSpPr>
        <p:spPr>
          <a:xfrm>
            <a:off x="1628775" y="1580513"/>
            <a:ext cx="195453" cy="276999"/>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200" b="1" dirty="0" smtClean="0">
                <a:solidFill>
                  <a:srgbClr val="1F497D">
                    <a:lumMod val="60000"/>
                    <a:lumOff val="40000"/>
                  </a:srgbClr>
                </a:solidFill>
                <a:latin typeface="Calibri"/>
              </a:rPr>
              <a:t>S</a:t>
            </a:r>
            <a:endParaRPr lang="en-US" sz="1200" b="1" dirty="0">
              <a:solidFill>
                <a:srgbClr val="1F497D">
                  <a:lumMod val="60000"/>
                  <a:lumOff val="40000"/>
                </a:srgbClr>
              </a:solidFill>
              <a:latin typeface="Calibri"/>
            </a:endParaRPr>
          </a:p>
        </p:txBody>
      </p:sp>
      <p:sp>
        <p:nvSpPr>
          <p:cNvPr id="7" name="TextBox 6"/>
          <p:cNvSpPr txBox="1"/>
          <p:nvPr/>
        </p:nvSpPr>
        <p:spPr>
          <a:xfrm>
            <a:off x="3404997" y="1930112"/>
            <a:ext cx="185166" cy="292388"/>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E</a:t>
            </a:r>
            <a:endParaRPr lang="en-US" sz="1300" b="1" dirty="0">
              <a:solidFill>
                <a:srgbClr val="1F497D">
                  <a:lumMod val="60000"/>
                  <a:lumOff val="40000"/>
                </a:srgbClr>
              </a:solidFill>
              <a:latin typeface="Calibri"/>
            </a:endParaRPr>
          </a:p>
        </p:txBody>
      </p:sp>
      <p:sp>
        <p:nvSpPr>
          <p:cNvPr id="8" name="TextBox 7"/>
          <p:cNvSpPr txBox="1"/>
          <p:nvPr/>
        </p:nvSpPr>
        <p:spPr>
          <a:xfrm>
            <a:off x="1824228" y="1578103"/>
            <a:ext cx="195453"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D</a:t>
            </a:r>
            <a:endParaRPr lang="en-US" sz="1300" b="1" dirty="0">
              <a:solidFill>
                <a:srgbClr val="1F497D">
                  <a:lumMod val="60000"/>
                  <a:lumOff val="40000"/>
                </a:srgbClr>
              </a:solidFill>
              <a:latin typeface="Calibri"/>
            </a:endParaRPr>
          </a:p>
        </p:txBody>
      </p:sp>
      <p:sp>
        <p:nvSpPr>
          <p:cNvPr id="9" name="TextBox 8"/>
          <p:cNvSpPr txBox="1"/>
          <p:nvPr/>
        </p:nvSpPr>
        <p:spPr>
          <a:xfrm>
            <a:off x="2030139" y="1582214"/>
            <a:ext cx="195453"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6</a:t>
            </a:r>
            <a:endParaRPr lang="en-US" sz="1300" b="1" dirty="0">
              <a:solidFill>
                <a:srgbClr val="1F497D">
                  <a:lumMod val="60000"/>
                  <a:lumOff val="40000"/>
                </a:srgbClr>
              </a:solidFill>
              <a:latin typeface="Calibri"/>
            </a:endParaRPr>
          </a:p>
        </p:txBody>
      </p:sp>
      <p:sp>
        <p:nvSpPr>
          <p:cNvPr id="10" name="TextBox 9"/>
          <p:cNvSpPr txBox="1"/>
          <p:nvPr/>
        </p:nvSpPr>
        <p:spPr>
          <a:xfrm>
            <a:off x="2237051" y="1582214"/>
            <a:ext cx="195453"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4</a:t>
            </a:r>
            <a:endParaRPr lang="en-US" sz="1300" b="1" dirty="0">
              <a:solidFill>
                <a:srgbClr val="1F497D">
                  <a:lumMod val="60000"/>
                  <a:lumOff val="40000"/>
                </a:srgbClr>
              </a:solidFill>
              <a:latin typeface="Calibri"/>
            </a:endParaRPr>
          </a:p>
        </p:txBody>
      </p:sp>
      <p:sp>
        <p:nvSpPr>
          <p:cNvPr id="11" name="TextBox 10"/>
          <p:cNvSpPr txBox="1"/>
          <p:nvPr/>
        </p:nvSpPr>
        <p:spPr>
          <a:xfrm>
            <a:off x="2406033" y="1579124"/>
            <a:ext cx="195453"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1</a:t>
            </a:r>
            <a:endParaRPr lang="en-US" sz="1300" b="1" dirty="0">
              <a:solidFill>
                <a:srgbClr val="1F497D">
                  <a:lumMod val="60000"/>
                  <a:lumOff val="40000"/>
                </a:srgbClr>
              </a:solidFill>
              <a:latin typeface="Calibri"/>
            </a:endParaRPr>
          </a:p>
        </p:txBody>
      </p:sp>
      <p:sp>
        <p:nvSpPr>
          <p:cNvPr id="12" name="TextBox 11"/>
          <p:cNvSpPr txBox="1"/>
          <p:nvPr/>
        </p:nvSpPr>
        <p:spPr>
          <a:xfrm>
            <a:off x="2601270" y="1582214"/>
            <a:ext cx="195453"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2</a:t>
            </a:r>
            <a:endParaRPr lang="en-US" sz="1300" b="1" dirty="0">
              <a:solidFill>
                <a:srgbClr val="1F497D">
                  <a:lumMod val="60000"/>
                  <a:lumOff val="40000"/>
                </a:srgbClr>
              </a:solidFill>
              <a:latin typeface="Calibri"/>
            </a:endParaRPr>
          </a:p>
        </p:txBody>
      </p:sp>
      <p:sp>
        <p:nvSpPr>
          <p:cNvPr id="13" name="TextBox 12"/>
          <p:cNvSpPr txBox="1"/>
          <p:nvPr/>
        </p:nvSpPr>
        <p:spPr>
          <a:xfrm>
            <a:off x="2815209" y="1574732"/>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C</a:t>
            </a:r>
            <a:endParaRPr lang="en-US" sz="1300" b="1" dirty="0">
              <a:solidFill>
                <a:srgbClr val="1F497D">
                  <a:lumMod val="60000"/>
                  <a:lumOff val="40000"/>
                </a:srgbClr>
              </a:solidFill>
              <a:latin typeface="Calibri"/>
            </a:endParaRPr>
          </a:p>
        </p:txBody>
      </p:sp>
    </p:spTree>
    <p:extLst>
      <p:ext uri="{BB962C8B-B14F-4D97-AF65-F5344CB8AC3E}">
        <p14:creationId xmlns:p14="http://schemas.microsoft.com/office/powerpoint/2010/main" val="13424597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63" t="30035" r="20579"/>
          <a:stretch/>
        </p:blipFill>
        <p:spPr bwMode="auto">
          <a:xfrm>
            <a:off x="81215" y="533403"/>
            <a:ext cx="10034337" cy="583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6247733"/>
            <a:ext cx="10287000"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ndParaRPr>
          </a:p>
        </p:txBody>
      </p:sp>
      <p:sp>
        <p:nvSpPr>
          <p:cNvPr id="3" name="TextBox 2"/>
          <p:cNvSpPr txBox="1"/>
          <p:nvPr/>
        </p:nvSpPr>
        <p:spPr>
          <a:xfrm>
            <a:off x="1412603" y="2954548"/>
            <a:ext cx="1330599" cy="261610"/>
          </a:xfrm>
          <a:prstGeom prst="rect">
            <a:avLst/>
          </a:prstGeom>
          <a:noFill/>
        </p:spPr>
        <p:txBody>
          <a:bodyPr wrap="square" rtlCol="0">
            <a:spAutoFit/>
          </a:bodyPr>
          <a:lstStyle/>
          <a:p>
            <a:pPr eaLnBrk="1" fontAlgn="auto" hangingPunct="1">
              <a:spcBef>
                <a:spcPts val="0"/>
              </a:spcBef>
              <a:spcAft>
                <a:spcPts val="0"/>
              </a:spcAft>
            </a:pPr>
            <a:r>
              <a:rPr lang="en-US" sz="1100" b="1" dirty="0" smtClean="0">
                <a:solidFill>
                  <a:srgbClr val="FF0000"/>
                </a:solidFill>
                <a:latin typeface="Calibri"/>
              </a:rPr>
              <a:t>07/16/2015</a:t>
            </a:r>
            <a:endParaRPr lang="en-US" sz="1100" b="1" dirty="0">
              <a:solidFill>
                <a:srgbClr val="FF0000"/>
              </a:solidFill>
              <a:latin typeface="Calibri"/>
            </a:endParaRPr>
          </a:p>
        </p:txBody>
      </p:sp>
      <p:sp>
        <p:nvSpPr>
          <p:cNvPr id="4" name="TextBox 3"/>
          <p:cNvSpPr txBox="1"/>
          <p:nvPr/>
        </p:nvSpPr>
        <p:spPr>
          <a:xfrm>
            <a:off x="3600450" y="2951895"/>
            <a:ext cx="942975" cy="261610"/>
          </a:xfrm>
          <a:prstGeom prst="rect">
            <a:avLst/>
          </a:prstGeom>
          <a:noFill/>
        </p:spPr>
        <p:txBody>
          <a:bodyPr wrap="square" rtlCol="0">
            <a:spAutoFit/>
          </a:bodyPr>
          <a:lstStyle/>
          <a:p>
            <a:pPr eaLnBrk="1" fontAlgn="auto" hangingPunct="1">
              <a:spcBef>
                <a:spcPts val="0"/>
              </a:spcBef>
              <a:spcAft>
                <a:spcPts val="0"/>
              </a:spcAft>
            </a:pPr>
            <a:r>
              <a:rPr lang="en-US" sz="1100" b="1" dirty="0" smtClean="0">
                <a:solidFill>
                  <a:srgbClr val="FF0000"/>
                </a:solidFill>
                <a:latin typeface="Calibri"/>
              </a:rPr>
              <a:t>18:30</a:t>
            </a:r>
            <a:endParaRPr lang="en-US" sz="1100" b="1" dirty="0">
              <a:solidFill>
                <a:srgbClr val="FF0000"/>
              </a:solidFill>
              <a:latin typeface="Calibri"/>
            </a:endParaRPr>
          </a:p>
        </p:txBody>
      </p:sp>
      <p:sp>
        <p:nvSpPr>
          <p:cNvPr id="5" name="TextBox 4"/>
          <p:cNvSpPr txBox="1"/>
          <p:nvPr/>
        </p:nvSpPr>
        <p:spPr>
          <a:xfrm>
            <a:off x="3686175" y="2886076"/>
            <a:ext cx="771525"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ndParaRPr>
          </a:p>
        </p:txBody>
      </p:sp>
      <p:sp>
        <p:nvSpPr>
          <p:cNvPr id="7" name="TextBox 6"/>
          <p:cNvSpPr txBox="1"/>
          <p:nvPr/>
        </p:nvSpPr>
        <p:spPr>
          <a:xfrm>
            <a:off x="1498328" y="2880360"/>
            <a:ext cx="816249"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ndParaRPr>
          </a:p>
        </p:txBody>
      </p:sp>
      <p:sp>
        <p:nvSpPr>
          <p:cNvPr id="6" name="TextBox 5"/>
          <p:cNvSpPr txBox="1"/>
          <p:nvPr/>
        </p:nvSpPr>
        <p:spPr>
          <a:xfrm>
            <a:off x="3686175" y="4182115"/>
            <a:ext cx="171450" cy="261610"/>
          </a:xfrm>
          <a:prstGeom prst="rect">
            <a:avLst/>
          </a:prstGeom>
          <a:solidFill>
            <a:schemeClr val="bg1"/>
          </a:solidFill>
        </p:spPr>
        <p:txBody>
          <a:bodyPr wrap="square" rtlCol="0" anchor="ctr" anchorCtr="0">
            <a:spAutoFit/>
          </a:bodyPr>
          <a:lstStyle/>
          <a:p>
            <a:pPr algn="ctr" eaLnBrk="1" fontAlgn="auto" hangingPunct="1">
              <a:spcBef>
                <a:spcPts val="0"/>
              </a:spcBef>
              <a:spcAft>
                <a:spcPts val="0"/>
              </a:spcAft>
            </a:pPr>
            <a:r>
              <a:rPr lang="en-US" sz="1100" b="1" dirty="0" smtClean="0">
                <a:solidFill>
                  <a:srgbClr val="4F81BD"/>
                </a:solidFill>
                <a:latin typeface="Calibri"/>
              </a:rPr>
              <a:t>O</a:t>
            </a:r>
            <a:endParaRPr lang="en-US" sz="1100" b="1" dirty="0">
              <a:solidFill>
                <a:srgbClr val="4F81BD"/>
              </a:solidFill>
              <a:latin typeface="Calibri"/>
            </a:endParaRPr>
          </a:p>
        </p:txBody>
      </p:sp>
      <p:sp>
        <p:nvSpPr>
          <p:cNvPr id="8" name="TextBox 7"/>
          <p:cNvSpPr txBox="1"/>
          <p:nvPr/>
        </p:nvSpPr>
        <p:spPr>
          <a:xfrm>
            <a:off x="1615059" y="1776230"/>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S</a:t>
            </a:r>
            <a:endParaRPr lang="en-US" sz="1300" b="1" dirty="0">
              <a:solidFill>
                <a:srgbClr val="1F497D">
                  <a:lumMod val="60000"/>
                  <a:lumOff val="40000"/>
                </a:srgbClr>
              </a:solidFill>
              <a:latin typeface="Calibri"/>
            </a:endParaRPr>
          </a:p>
        </p:txBody>
      </p:sp>
      <p:sp>
        <p:nvSpPr>
          <p:cNvPr id="9" name="TextBox 8"/>
          <p:cNvSpPr txBox="1"/>
          <p:nvPr/>
        </p:nvSpPr>
        <p:spPr>
          <a:xfrm>
            <a:off x="1409985" y="1778910"/>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X</a:t>
            </a:r>
            <a:endParaRPr lang="en-US" sz="1300" b="1" dirty="0">
              <a:solidFill>
                <a:srgbClr val="1F497D">
                  <a:lumMod val="60000"/>
                  <a:lumOff val="40000"/>
                </a:srgbClr>
              </a:solidFill>
              <a:latin typeface="Calibri"/>
            </a:endParaRPr>
          </a:p>
        </p:txBody>
      </p:sp>
      <p:sp>
        <p:nvSpPr>
          <p:cNvPr id="10" name="TextBox 9"/>
          <p:cNvSpPr txBox="1"/>
          <p:nvPr/>
        </p:nvSpPr>
        <p:spPr>
          <a:xfrm>
            <a:off x="1800225" y="1776230"/>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D</a:t>
            </a:r>
            <a:endParaRPr lang="en-US" sz="1300" b="1" dirty="0">
              <a:solidFill>
                <a:srgbClr val="1F497D">
                  <a:lumMod val="60000"/>
                  <a:lumOff val="40000"/>
                </a:srgbClr>
              </a:solidFill>
              <a:latin typeface="Calibri"/>
            </a:endParaRPr>
          </a:p>
        </p:txBody>
      </p:sp>
      <p:sp>
        <p:nvSpPr>
          <p:cNvPr id="11" name="TextBox 10"/>
          <p:cNvSpPr txBox="1"/>
          <p:nvPr/>
        </p:nvSpPr>
        <p:spPr>
          <a:xfrm>
            <a:off x="2020653" y="1769406"/>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6</a:t>
            </a:r>
            <a:endParaRPr lang="en-US" sz="1300" b="1" dirty="0">
              <a:solidFill>
                <a:srgbClr val="1F497D">
                  <a:lumMod val="60000"/>
                  <a:lumOff val="40000"/>
                </a:srgbClr>
              </a:solidFill>
              <a:latin typeface="Calibri"/>
            </a:endParaRPr>
          </a:p>
        </p:txBody>
      </p:sp>
      <p:sp>
        <p:nvSpPr>
          <p:cNvPr id="12" name="TextBox 11"/>
          <p:cNvSpPr txBox="1"/>
          <p:nvPr/>
        </p:nvSpPr>
        <p:spPr>
          <a:xfrm>
            <a:off x="2215134" y="1769406"/>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4</a:t>
            </a:r>
            <a:endParaRPr lang="en-US" sz="1300" b="1" dirty="0">
              <a:solidFill>
                <a:srgbClr val="1F497D">
                  <a:lumMod val="60000"/>
                  <a:lumOff val="40000"/>
                </a:srgbClr>
              </a:solidFill>
              <a:latin typeface="Calibri"/>
            </a:endParaRPr>
          </a:p>
        </p:txBody>
      </p:sp>
      <p:sp>
        <p:nvSpPr>
          <p:cNvPr id="13" name="TextBox 12"/>
          <p:cNvSpPr txBox="1"/>
          <p:nvPr/>
        </p:nvSpPr>
        <p:spPr>
          <a:xfrm>
            <a:off x="2401938" y="1769406"/>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1</a:t>
            </a:r>
            <a:endParaRPr lang="en-US" sz="1300" b="1" dirty="0">
              <a:solidFill>
                <a:srgbClr val="1F497D">
                  <a:lumMod val="60000"/>
                  <a:lumOff val="40000"/>
                </a:srgbClr>
              </a:solidFill>
              <a:latin typeface="Calibri"/>
            </a:endParaRPr>
          </a:p>
        </p:txBody>
      </p:sp>
      <p:sp>
        <p:nvSpPr>
          <p:cNvPr id="14" name="TextBox 13"/>
          <p:cNvSpPr txBox="1"/>
          <p:nvPr/>
        </p:nvSpPr>
        <p:spPr>
          <a:xfrm>
            <a:off x="2596419" y="1769406"/>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2</a:t>
            </a:r>
            <a:endParaRPr lang="en-US" sz="1300" b="1" dirty="0">
              <a:solidFill>
                <a:srgbClr val="1F497D">
                  <a:lumMod val="60000"/>
                  <a:lumOff val="40000"/>
                </a:srgbClr>
              </a:solidFill>
              <a:latin typeface="Calibri"/>
            </a:endParaRPr>
          </a:p>
        </p:txBody>
      </p:sp>
      <p:sp>
        <p:nvSpPr>
          <p:cNvPr id="15" name="TextBox 14"/>
          <p:cNvSpPr txBox="1"/>
          <p:nvPr/>
        </p:nvSpPr>
        <p:spPr>
          <a:xfrm>
            <a:off x="2807532" y="1776638"/>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C</a:t>
            </a:r>
            <a:endParaRPr lang="en-US" sz="1300" b="1" dirty="0">
              <a:solidFill>
                <a:srgbClr val="1F497D">
                  <a:lumMod val="60000"/>
                  <a:lumOff val="40000"/>
                </a:srgbClr>
              </a:solidFill>
              <a:latin typeface="Calibri"/>
            </a:endParaRPr>
          </a:p>
        </p:txBody>
      </p:sp>
      <p:sp>
        <p:nvSpPr>
          <p:cNvPr id="16" name="TextBox 15"/>
          <p:cNvSpPr txBox="1"/>
          <p:nvPr/>
        </p:nvSpPr>
        <p:spPr>
          <a:xfrm>
            <a:off x="3407607" y="2123110"/>
            <a:ext cx="185166" cy="292388"/>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300" b="1" dirty="0" smtClean="0">
                <a:solidFill>
                  <a:srgbClr val="1F497D">
                    <a:lumMod val="60000"/>
                    <a:lumOff val="40000"/>
                  </a:srgbClr>
                </a:solidFill>
                <a:latin typeface="Calibri"/>
              </a:rPr>
              <a:t>E</a:t>
            </a:r>
            <a:endParaRPr lang="en-US" sz="1300" b="1" dirty="0">
              <a:solidFill>
                <a:srgbClr val="1F497D">
                  <a:lumMod val="60000"/>
                  <a:lumOff val="40000"/>
                </a:srgbClr>
              </a:solidFill>
              <a:latin typeface="Calibri"/>
            </a:endParaRPr>
          </a:p>
        </p:txBody>
      </p:sp>
      <p:sp>
        <p:nvSpPr>
          <p:cNvPr id="17" name="TextBox 16"/>
          <p:cNvSpPr txBox="1"/>
          <p:nvPr/>
        </p:nvSpPr>
        <p:spPr>
          <a:xfrm>
            <a:off x="942975" y="5015552"/>
            <a:ext cx="102870"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ndParaRPr>
          </a:p>
        </p:txBody>
      </p:sp>
      <p:sp>
        <p:nvSpPr>
          <p:cNvPr id="18" name="TextBox 17"/>
          <p:cNvSpPr txBox="1"/>
          <p:nvPr/>
        </p:nvSpPr>
        <p:spPr>
          <a:xfrm>
            <a:off x="3679495" y="4172165"/>
            <a:ext cx="185166" cy="276999"/>
          </a:xfrm>
          <a:prstGeom prst="rect">
            <a:avLst/>
          </a:prstGeom>
          <a:solidFill>
            <a:schemeClr val="bg1"/>
          </a:solidFill>
        </p:spPr>
        <p:txBody>
          <a:bodyPr wrap="square" rtlCol="0" anchor="ctr">
            <a:spAutoFit/>
          </a:bodyPr>
          <a:lstStyle/>
          <a:p>
            <a:pPr algn="ctr" eaLnBrk="1" fontAlgn="auto" hangingPunct="1">
              <a:spcBef>
                <a:spcPts val="0"/>
              </a:spcBef>
              <a:spcAft>
                <a:spcPts val="0"/>
              </a:spcAft>
            </a:pPr>
            <a:r>
              <a:rPr lang="en-US" sz="1200" b="1" dirty="0" smtClean="0">
                <a:solidFill>
                  <a:srgbClr val="1F497D">
                    <a:lumMod val="60000"/>
                    <a:lumOff val="40000"/>
                  </a:srgbClr>
                </a:solidFill>
                <a:latin typeface="Calibri"/>
              </a:rPr>
              <a:t>E</a:t>
            </a:r>
            <a:endParaRPr lang="en-US" sz="1200" b="1" dirty="0">
              <a:solidFill>
                <a:srgbClr val="1F497D">
                  <a:lumMod val="60000"/>
                  <a:lumOff val="40000"/>
                </a:srgbClr>
              </a:solidFill>
              <a:latin typeface="Calibri"/>
            </a:endParaRPr>
          </a:p>
        </p:txBody>
      </p:sp>
    </p:spTree>
    <p:extLst>
      <p:ext uri="{BB962C8B-B14F-4D97-AF65-F5344CB8AC3E}">
        <p14:creationId xmlns:p14="http://schemas.microsoft.com/office/powerpoint/2010/main" val="20805346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857508" y="228661"/>
            <a:ext cx="4724094" cy="1754191"/>
          </a:xfrm>
          <a:prstGeom prst="rect">
            <a:avLst/>
          </a:prstGeom>
          <a:noFill/>
          <a:ln w="12700">
            <a:noFill/>
            <a:miter lim="800000"/>
            <a:headEnd type="none" w="sm" len="sm"/>
            <a:tailEnd type="none" w="sm" len="sm"/>
          </a:ln>
        </p:spPr>
        <p:txBody>
          <a:bodyPr wrap="none" lIns="91303" tIns="45653" rIns="91303" bIns="45653">
            <a:spAutoFit/>
          </a:bodyPr>
          <a:lstStyle/>
          <a:p>
            <a:r>
              <a:rPr lang="en-US" sz="5400">
                <a:solidFill>
                  <a:schemeClr val="bg1"/>
                </a:solidFill>
                <a:latin typeface="Arial" charset="0"/>
                <a:cs typeface="Arial" charset="0"/>
              </a:rPr>
              <a:t>Demobilization</a:t>
            </a:r>
          </a:p>
          <a:p>
            <a:r>
              <a:rPr lang="en-US" sz="5400"/>
              <a:t> </a:t>
            </a:r>
            <a:endParaRPr lang="en-US" sz="4400"/>
          </a:p>
        </p:txBody>
      </p:sp>
      <p:sp>
        <p:nvSpPr>
          <p:cNvPr id="43011" name="Text Box 6"/>
          <p:cNvSpPr txBox="1">
            <a:spLocks noChangeArrowheads="1"/>
          </p:cNvSpPr>
          <p:nvPr/>
        </p:nvSpPr>
        <p:spPr bwMode="auto">
          <a:xfrm>
            <a:off x="3352805" y="1822490"/>
            <a:ext cx="6934200" cy="4524180"/>
          </a:xfrm>
          <a:prstGeom prst="rect">
            <a:avLst/>
          </a:prstGeom>
          <a:noFill/>
          <a:ln w="12700">
            <a:noFill/>
            <a:miter lim="800000"/>
            <a:headEnd type="none" w="sm" len="sm"/>
            <a:tailEnd type="none" w="sm" len="sm"/>
          </a:ln>
        </p:spPr>
        <p:txBody>
          <a:bodyPr lIns="91303" tIns="45653" rIns="91303" bIns="45653">
            <a:spAutoFit/>
          </a:bodyPr>
          <a:lstStyle/>
          <a:p>
            <a:pPr marL="457200" indent="-457200">
              <a:buFont typeface="Arial" panose="020B0604020202020204" pitchFamily="34" charset="0"/>
              <a:buChar char="•"/>
            </a:pPr>
            <a:r>
              <a:rPr lang="en-US" sz="3200" dirty="0">
                <a:solidFill>
                  <a:schemeClr val="bg1"/>
                </a:solidFill>
                <a:latin typeface="Arial" charset="0"/>
                <a:cs typeface="Arial" charset="0"/>
              </a:rPr>
              <a:t> Be familiar with the </a:t>
            </a:r>
            <a:r>
              <a:rPr lang="en-US" sz="3200" dirty="0" err="1">
                <a:solidFill>
                  <a:schemeClr val="bg1"/>
                </a:solidFill>
                <a:latin typeface="Arial" charset="0"/>
                <a:cs typeface="Arial" charset="0"/>
              </a:rPr>
              <a:t>demob</a:t>
            </a:r>
            <a:r>
              <a:rPr lang="en-US" sz="3200" dirty="0">
                <a:solidFill>
                  <a:schemeClr val="bg1"/>
                </a:solidFill>
                <a:latin typeface="Arial" charset="0"/>
                <a:cs typeface="Arial" charset="0"/>
              </a:rPr>
              <a:t> plan</a:t>
            </a:r>
          </a:p>
          <a:p>
            <a:pPr marL="457200" indent="-457200">
              <a:buFont typeface="Arial" panose="020B0604020202020204" pitchFamily="34" charset="0"/>
              <a:buChar char="•"/>
            </a:pPr>
            <a:r>
              <a:rPr lang="en-US" sz="3200" dirty="0">
                <a:solidFill>
                  <a:schemeClr val="bg1"/>
                </a:solidFill>
                <a:latin typeface="Arial" charset="0"/>
                <a:cs typeface="Arial" charset="0"/>
              </a:rPr>
              <a:t> The ICS Form 221 start’s </a:t>
            </a:r>
            <a:r>
              <a:rPr lang="en-US" sz="3200" dirty="0" smtClean="0">
                <a:solidFill>
                  <a:schemeClr val="bg1"/>
                </a:solidFill>
                <a:latin typeface="Arial" charset="0"/>
                <a:cs typeface="Arial" charset="0"/>
              </a:rPr>
              <a:t>the        release </a:t>
            </a:r>
            <a:r>
              <a:rPr lang="en-US" sz="3200" dirty="0">
                <a:solidFill>
                  <a:schemeClr val="bg1"/>
                </a:solidFill>
                <a:latin typeface="Arial" charset="0"/>
                <a:cs typeface="Arial" charset="0"/>
              </a:rPr>
              <a:t>process</a:t>
            </a:r>
          </a:p>
          <a:p>
            <a:pPr marL="457200" indent="-457200">
              <a:buFont typeface="Arial" panose="020B0604020202020204" pitchFamily="34" charset="0"/>
              <a:buChar char="•"/>
            </a:pPr>
            <a:r>
              <a:rPr lang="en-US" sz="3200" dirty="0">
                <a:solidFill>
                  <a:schemeClr val="bg1"/>
                </a:solidFill>
                <a:latin typeface="Arial" charset="0"/>
                <a:cs typeface="Arial" charset="0"/>
              </a:rPr>
              <a:t> Follow the steps</a:t>
            </a:r>
          </a:p>
          <a:p>
            <a:pPr marL="457200" indent="-457200">
              <a:buFont typeface="Arial" panose="020B0604020202020204" pitchFamily="34" charset="0"/>
              <a:buChar char="•"/>
            </a:pPr>
            <a:r>
              <a:rPr lang="en-US" sz="3200" dirty="0">
                <a:solidFill>
                  <a:schemeClr val="bg1"/>
                </a:solidFill>
                <a:latin typeface="Arial" charset="0"/>
                <a:cs typeface="Arial" charset="0"/>
              </a:rPr>
              <a:t> Don’t shortcut, be prompt, be</a:t>
            </a:r>
          </a:p>
          <a:p>
            <a:r>
              <a:rPr lang="en-US" sz="3200" dirty="0">
                <a:solidFill>
                  <a:schemeClr val="bg1"/>
                </a:solidFill>
                <a:latin typeface="Arial" charset="0"/>
                <a:cs typeface="Arial" charset="0"/>
              </a:rPr>
              <a:t>   patient</a:t>
            </a:r>
          </a:p>
          <a:p>
            <a:pPr marL="457200" indent="-457200">
              <a:buFont typeface="Arial" panose="020B0604020202020204" pitchFamily="34" charset="0"/>
              <a:buChar char="•"/>
            </a:pPr>
            <a:r>
              <a:rPr lang="en-US" sz="3200" dirty="0">
                <a:solidFill>
                  <a:schemeClr val="bg1"/>
                </a:solidFill>
                <a:latin typeface="Arial" charset="0"/>
                <a:cs typeface="Arial" charset="0"/>
              </a:rPr>
              <a:t> Once ICS Form 221 is complete, status is pending until released or</a:t>
            </a:r>
          </a:p>
          <a:p>
            <a:r>
              <a:rPr lang="en-US" sz="3200" dirty="0">
                <a:solidFill>
                  <a:schemeClr val="bg1"/>
                </a:solidFill>
                <a:latin typeface="Arial" charset="0"/>
                <a:cs typeface="Arial" charset="0"/>
              </a:rPr>
              <a:t>  reassigned</a:t>
            </a:r>
          </a:p>
        </p:txBody>
      </p:sp>
      <p:pic>
        <p:nvPicPr>
          <p:cNvPr id="43012" name="Picture 8"/>
          <p:cNvPicPr>
            <a:picLocks noChangeAspect="1" noChangeArrowheads="1"/>
          </p:cNvPicPr>
          <p:nvPr/>
        </p:nvPicPr>
        <p:blipFill>
          <a:blip r:embed="rId2" cstate="print">
            <a:lum bright="20000"/>
          </a:blip>
          <a:srcRect/>
          <a:stretch>
            <a:fillRect/>
          </a:stretch>
        </p:blipFill>
        <p:spPr bwMode="auto">
          <a:xfrm>
            <a:off x="228636" y="2324100"/>
            <a:ext cx="2790825" cy="453390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71527" y="304800"/>
            <a:ext cx="8743950" cy="1143000"/>
          </a:xfrm>
        </p:spPr>
        <p:txBody>
          <a:bodyPr/>
          <a:lstStyle/>
          <a:p>
            <a:r>
              <a:rPr lang="en-US" smtClean="0">
                <a:solidFill>
                  <a:schemeClr val="bg1"/>
                </a:solidFill>
                <a:latin typeface="Arial" charset="0"/>
                <a:cs typeface="Arial" charset="0"/>
              </a:rPr>
              <a:t>Other Documentation</a:t>
            </a:r>
          </a:p>
        </p:txBody>
      </p:sp>
      <p:sp>
        <p:nvSpPr>
          <p:cNvPr id="45059" name="Rectangle 3"/>
          <p:cNvSpPr>
            <a:spLocks noGrp="1" noChangeArrowheads="1"/>
          </p:cNvSpPr>
          <p:nvPr>
            <p:ph type="body" idx="1"/>
          </p:nvPr>
        </p:nvSpPr>
        <p:spPr>
          <a:xfrm>
            <a:off x="304801" y="1905000"/>
            <a:ext cx="5105400" cy="4114800"/>
          </a:xfrm>
        </p:spPr>
        <p:txBody>
          <a:bodyPr/>
          <a:lstStyle/>
          <a:p>
            <a:pPr>
              <a:lnSpc>
                <a:spcPct val="90000"/>
              </a:lnSpc>
            </a:pPr>
            <a:r>
              <a:rPr lang="en-US" dirty="0" err="1" smtClean="0">
                <a:latin typeface="Arial" charset="0"/>
                <a:cs typeface="Arial" charset="0"/>
              </a:rPr>
              <a:t>Taskbooks</a:t>
            </a:r>
            <a:endParaRPr lang="en-US" dirty="0" smtClean="0">
              <a:latin typeface="Arial" charset="0"/>
              <a:cs typeface="Arial" charset="0"/>
            </a:endParaRPr>
          </a:p>
          <a:p>
            <a:pPr>
              <a:lnSpc>
                <a:spcPct val="90000"/>
              </a:lnSpc>
            </a:pPr>
            <a:r>
              <a:rPr lang="en-US" dirty="0" smtClean="0">
                <a:latin typeface="Arial" charset="0"/>
                <a:cs typeface="Arial" charset="0"/>
              </a:rPr>
              <a:t>ICS-225</a:t>
            </a:r>
          </a:p>
          <a:p>
            <a:pPr lvl="1">
              <a:lnSpc>
                <a:spcPct val="90000"/>
              </a:lnSpc>
            </a:pPr>
            <a:r>
              <a:rPr lang="en-US" dirty="0" smtClean="0">
                <a:latin typeface="Arial" charset="0"/>
                <a:cs typeface="Arial" charset="0"/>
              </a:rPr>
              <a:t>Yourself</a:t>
            </a:r>
          </a:p>
          <a:p>
            <a:pPr lvl="1">
              <a:lnSpc>
                <a:spcPct val="90000"/>
              </a:lnSpc>
            </a:pPr>
            <a:r>
              <a:rPr lang="en-US" dirty="0" smtClean="0">
                <a:latin typeface="Arial" charset="0"/>
                <a:cs typeface="Arial" charset="0"/>
              </a:rPr>
              <a:t>Company Officers</a:t>
            </a:r>
          </a:p>
          <a:p>
            <a:pPr>
              <a:lnSpc>
                <a:spcPct val="90000"/>
              </a:lnSpc>
            </a:pPr>
            <a:r>
              <a:rPr lang="en-US" dirty="0" smtClean="0">
                <a:latin typeface="Arial" charset="0"/>
                <a:cs typeface="Arial" charset="0"/>
              </a:rPr>
              <a:t>Inventories</a:t>
            </a:r>
          </a:p>
          <a:p>
            <a:pPr>
              <a:lnSpc>
                <a:spcPct val="90000"/>
              </a:lnSpc>
            </a:pPr>
            <a:r>
              <a:rPr lang="en-US" dirty="0" smtClean="0">
                <a:latin typeface="Arial" charset="0"/>
                <a:cs typeface="Arial" charset="0"/>
              </a:rPr>
              <a:t>STD Form 270</a:t>
            </a:r>
          </a:p>
        </p:txBody>
      </p:sp>
      <p:pic>
        <p:nvPicPr>
          <p:cNvPr id="45060" name="Picture 4"/>
          <p:cNvPicPr>
            <a:picLocks noChangeAspect="1" noChangeArrowheads="1"/>
          </p:cNvPicPr>
          <p:nvPr/>
        </p:nvPicPr>
        <p:blipFill>
          <a:blip r:embed="rId3" cstate="print"/>
          <a:srcRect/>
          <a:stretch>
            <a:fillRect/>
          </a:stretch>
        </p:blipFill>
        <p:spPr bwMode="auto">
          <a:xfrm>
            <a:off x="4610104" y="1524000"/>
            <a:ext cx="5791200" cy="503555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471" y="1219203"/>
            <a:ext cx="9601200" cy="5257800"/>
          </a:xfrm>
        </p:spPr>
        <p:txBody>
          <a:bodyPr>
            <a:normAutofit/>
          </a:bodyPr>
          <a:lstStyle/>
          <a:p>
            <a:r>
              <a:rPr lang="en-US" sz="2800" dirty="0">
                <a:latin typeface="Arial" panose="020B0604020202020204" pitchFamily="34" charset="0"/>
                <a:cs typeface="Arial" panose="020B0604020202020204" pitchFamily="34" charset="0"/>
              </a:rPr>
              <a:t>State Vehicle Accident Report  (STD-270) this form can be located on the DGS website under forms</a:t>
            </a:r>
            <a:endParaRPr lang="en-US" sz="2000" u="sng" dirty="0">
              <a:solidFill>
                <a:schemeClr val="accent1"/>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Description of damages</a:t>
            </a:r>
          </a:p>
          <a:p>
            <a:r>
              <a:rPr lang="en-US" sz="2800" dirty="0">
                <a:latin typeface="Arial" panose="020B0604020202020204" pitchFamily="34" charset="0"/>
                <a:cs typeface="Arial" panose="020B0604020202020204" pitchFamily="34" charset="0"/>
              </a:rPr>
              <a:t>Narrative and diagram of the accident</a:t>
            </a:r>
          </a:p>
          <a:p>
            <a:r>
              <a:rPr lang="en-US" sz="2800" dirty="0">
                <a:latin typeface="Arial" panose="020B0604020202020204" pitchFamily="34" charset="0"/>
                <a:cs typeface="Arial" panose="020B0604020202020204" pitchFamily="34" charset="0"/>
              </a:rPr>
              <a:t>Assignee should request police report if needed. (Injuries or damage over $500.00 per state vehicle code.)</a:t>
            </a:r>
          </a:p>
          <a:p>
            <a:r>
              <a:rPr lang="en-US" sz="2800" dirty="0">
                <a:latin typeface="Arial" panose="020B0604020202020204" pitchFamily="34" charset="0"/>
                <a:cs typeface="Arial" panose="020B0604020202020204" pitchFamily="34" charset="0"/>
              </a:rPr>
              <a:t>If on assignment, notify Strike Team Leader and Liaison, including Safety Officer for additional documentation.</a:t>
            </a:r>
          </a:p>
          <a:p>
            <a:r>
              <a:rPr lang="en-US" sz="2800" dirty="0">
                <a:latin typeface="Arial" panose="020B0604020202020204" pitchFamily="34" charset="0"/>
                <a:cs typeface="Arial" panose="020B0604020202020204" pitchFamily="34" charset="0"/>
              </a:rPr>
              <a:t>Report needs to be received by Cal OES Fire and Rescue Division within 48 hours</a:t>
            </a:r>
          </a:p>
          <a:p>
            <a:endParaRPr lang="en-US" sz="2000" dirty="0"/>
          </a:p>
          <a:p>
            <a:pPr marL="0" indent="0">
              <a:buNone/>
            </a:pPr>
            <a:endParaRPr lang="en-US" sz="2000" u="sng" dirty="0">
              <a:solidFill>
                <a:schemeClr val="accent1"/>
              </a:solidFill>
            </a:endParaRPr>
          </a:p>
        </p:txBody>
      </p:sp>
      <p:sp>
        <p:nvSpPr>
          <p:cNvPr id="5" name="Title 1"/>
          <p:cNvSpPr txBox="1">
            <a:spLocks/>
          </p:cNvSpPr>
          <p:nvPr/>
        </p:nvSpPr>
        <p:spPr>
          <a:xfrm>
            <a:off x="288348" y="944710"/>
            <a:ext cx="9601200" cy="2362200"/>
          </a:xfrm>
          <a:prstGeom prst="rect">
            <a:avLst/>
          </a:prstGeom>
        </p:spPr>
        <p:txBody>
          <a:bodyPr vert="horz" lIns="91303" tIns="45653" rIns="91303" bIns="45653"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2200" dirty="0"/>
              <a:t/>
            </a:r>
            <a:br>
              <a:rPr lang="en-US" sz="2200" dirty="0"/>
            </a:br>
            <a:r>
              <a:rPr lang="en-US" sz="3200" dirty="0">
                <a:solidFill>
                  <a:prstClr val="black"/>
                </a:solidFill>
              </a:rPr>
              <a:t/>
            </a:r>
            <a:br>
              <a:rPr lang="en-US" sz="3200" dirty="0">
                <a:solidFill>
                  <a:prstClr val="black"/>
                </a:solidFill>
              </a:rPr>
            </a:br>
            <a:endParaRPr lang="en-US" dirty="0"/>
          </a:p>
        </p:txBody>
      </p:sp>
      <p:sp>
        <p:nvSpPr>
          <p:cNvPr id="4" name="Rectangle 3"/>
          <p:cNvSpPr/>
          <p:nvPr/>
        </p:nvSpPr>
        <p:spPr>
          <a:xfrm>
            <a:off x="-257175" y="483059"/>
            <a:ext cx="10287000" cy="953972"/>
          </a:xfrm>
          <a:prstGeom prst="rect">
            <a:avLst/>
          </a:prstGeom>
        </p:spPr>
        <p:txBody>
          <a:bodyPr wrap="square" lIns="91303" tIns="45653" rIns="91303" bIns="45653">
            <a:spAutoFit/>
          </a:bodyPr>
          <a:lstStyle/>
          <a:p>
            <a:pPr algn="ctr"/>
            <a:endParaRPr lang="en-US" dirty="0" smtClean="0"/>
          </a:p>
          <a:p>
            <a:pPr algn="ctr"/>
            <a:endParaRPr lang="en-US" dirty="0"/>
          </a:p>
        </p:txBody>
      </p:sp>
      <p:sp>
        <p:nvSpPr>
          <p:cNvPr id="6" name="Title 5"/>
          <p:cNvSpPr>
            <a:spLocks noGrp="1"/>
          </p:cNvSpPr>
          <p:nvPr>
            <p:ph type="title"/>
          </p:nvPr>
        </p:nvSpPr>
        <p:spPr>
          <a:xfrm>
            <a:off x="716973" y="-381000"/>
            <a:ext cx="8743950" cy="1752600"/>
          </a:xfrm>
        </p:spPr>
        <p:txBody>
          <a:bodyPr/>
          <a:lstStyle/>
          <a:p>
            <a:r>
              <a:rPr lang="en-US" sz="3200" dirty="0">
                <a:latin typeface="Arial" panose="020B0604020202020204" pitchFamily="34" charset="0"/>
                <a:cs typeface="Arial" panose="020B0604020202020204" pitchFamily="34" charset="0"/>
              </a:rPr>
              <a:t>State Vehicle Accident Report STD Form 270</a:t>
            </a:r>
          </a:p>
        </p:txBody>
      </p:sp>
    </p:spTree>
    <p:extLst>
      <p:ext uri="{BB962C8B-B14F-4D97-AF65-F5344CB8AC3E}">
        <p14:creationId xmlns:p14="http://schemas.microsoft.com/office/powerpoint/2010/main" val="36347738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56965"/>
            <a:ext cx="6000750" cy="680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14575" y="762017"/>
            <a:ext cx="2143125" cy="953972"/>
          </a:xfrm>
          <a:prstGeom prst="rect">
            <a:avLst/>
          </a:prstGeom>
          <a:noFill/>
        </p:spPr>
        <p:txBody>
          <a:bodyPr wrap="square" lIns="91303" tIns="45653" rIns="91303" bIns="45653" rtlCol="0">
            <a:spAutoFit/>
          </a:bodyPr>
          <a:lstStyle/>
          <a:p>
            <a:r>
              <a:rPr lang="en-US" b="1" dirty="0" smtClean="0"/>
              <a:t>XXXXXXXXXXXX</a:t>
            </a:r>
            <a:endParaRPr lang="en-US" b="1" dirty="0"/>
          </a:p>
        </p:txBody>
      </p:sp>
      <p:sp>
        <p:nvSpPr>
          <p:cNvPr id="4" name="TextBox 3"/>
          <p:cNvSpPr txBox="1"/>
          <p:nvPr/>
        </p:nvSpPr>
        <p:spPr>
          <a:xfrm>
            <a:off x="2571750" y="5181614"/>
            <a:ext cx="1543050" cy="953972"/>
          </a:xfrm>
          <a:prstGeom prst="rect">
            <a:avLst/>
          </a:prstGeom>
          <a:noFill/>
        </p:spPr>
        <p:txBody>
          <a:bodyPr wrap="square" lIns="91303" tIns="45653" rIns="91303" bIns="45653" rtlCol="0">
            <a:spAutoFit/>
          </a:bodyPr>
          <a:lstStyle/>
          <a:p>
            <a:r>
              <a:rPr lang="en-US" b="1" dirty="0" smtClean="0"/>
              <a:t>XXXXXXXX</a:t>
            </a:r>
            <a:endParaRPr lang="en-US" b="1" dirty="0"/>
          </a:p>
        </p:txBody>
      </p:sp>
      <p:sp>
        <p:nvSpPr>
          <p:cNvPr id="6" name="TextBox 5"/>
          <p:cNvSpPr txBox="1"/>
          <p:nvPr/>
        </p:nvSpPr>
        <p:spPr>
          <a:xfrm>
            <a:off x="2603754" y="5634282"/>
            <a:ext cx="1114425" cy="953972"/>
          </a:xfrm>
          <a:prstGeom prst="rect">
            <a:avLst/>
          </a:prstGeom>
          <a:noFill/>
        </p:spPr>
        <p:txBody>
          <a:bodyPr wrap="square" lIns="91303" tIns="45653" rIns="91303" bIns="45653" rtlCol="0">
            <a:spAutoFit/>
          </a:bodyPr>
          <a:lstStyle/>
          <a:p>
            <a:r>
              <a:rPr lang="en-US" b="1" dirty="0" smtClean="0"/>
              <a:t>XXXXXX</a:t>
            </a:r>
            <a:endParaRPr lang="en-US" b="1" dirty="0"/>
          </a:p>
        </p:txBody>
      </p:sp>
      <p:sp>
        <p:nvSpPr>
          <p:cNvPr id="2" name="TextBox 1"/>
          <p:cNvSpPr txBox="1"/>
          <p:nvPr/>
        </p:nvSpPr>
        <p:spPr>
          <a:xfrm>
            <a:off x="7115175" y="7"/>
            <a:ext cx="685800" cy="523085"/>
          </a:xfrm>
          <a:prstGeom prst="rect">
            <a:avLst/>
          </a:prstGeom>
          <a:solidFill>
            <a:schemeClr val="tx1"/>
          </a:solidFill>
        </p:spPr>
        <p:txBody>
          <a:bodyPr wrap="square" lIns="91303" tIns="45653" rIns="91303" bIns="45653" rtlCol="0">
            <a:spAutoFit/>
          </a:bodyPr>
          <a:lstStyle/>
          <a:p>
            <a:endParaRPr lang="en-US" dirty="0"/>
          </a:p>
        </p:txBody>
      </p:sp>
    </p:spTree>
    <p:extLst>
      <p:ext uri="{BB962C8B-B14F-4D97-AF65-F5344CB8AC3E}">
        <p14:creationId xmlns:p14="http://schemas.microsoft.com/office/powerpoint/2010/main" val="41724270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1437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t>FOREST AGENCY COMMAND &amp; CONTROL ORDERING SYSTEM</a:t>
            </a:r>
          </a:p>
        </p:txBody>
      </p:sp>
      <p:sp>
        <p:nvSpPr>
          <p:cNvPr id="12291" name="Line 3"/>
          <p:cNvSpPr>
            <a:spLocks noChangeShapeType="1"/>
          </p:cNvSpPr>
          <p:nvPr/>
        </p:nvSpPr>
        <p:spPr bwMode="auto">
          <a:xfrm>
            <a:off x="5057775" y="0"/>
            <a:ext cx="0" cy="6858000"/>
          </a:xfrm>
          <a:prstGeom prst="line">
            <a:avLst/>
          </a:prstGeom>
          <a:noFill/>
          <a:ln w="57150">
            <a:solidFill>
              <a:srgbClr val="FFFF00"/>
            </a:solidFill>
            <a:round/>
            <a:headEnd/>
            <a:tailEnd/>
          </a:ln>
        </p:spPr>
        <p:txBody>
          <a:bodyPr lIns="91303" tIns="45653" rIns="91303" bIns="45653"/>
          <a:lstStyle/>
          <a:p>
            <a:endParaRPr lang="en-US" dirty="0"/>
          </a:p>
        </p:txBody>
      </p:sp>
      <p:sp>
        <p:nvSpPr>
          <p:cNvPr id="12292" name="Text Box 4"/>
          <p:cNvSpPr txBox="1">
            <a:spLocks noChangeArrowheads="1"/>
          </p:cNvSpPr>
          <p:nvPr/>
        </p:nvSpPr>
        <p:spPr bwMode="auto">
          <a:xfrm>
            <a:off x="582932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t>CALIFORNIA FIRE &amp; RESCUE MUTUAL AID SYSTEM</a:t>
            </a:r>
          </a:p>
        </p:txBody>
      </p:sp>
      <p:sp>
        <p:nvSpPr>
          <p:cNvPr id="12293" name="Text Box 5"/>
          <p:cNvSpPr txBox="1">
            <a:spLocks noChangeArrowheads="1"/>
          </p:cNvSpPr>
          <p:nvPr/>
        </p:nvSpPr>
        <p:spPr bwMode="auto">
          <a:xfrm>
            <a:off x="1114425" y="1752668"/>
            <a:ext cx="2057400" cy="830861"/>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Other GACC or NICC</a:t>
            </a:r>
          </a:p>
        </p:txBody>
      </p:sp>
      <p:sp>
        <p:nvSpPr>
          <p:cNvPr id="12294" name="Text Box 6"/>
          <p:cNvSpPr txBox="1">
            <a:spLocks noChangeArrowheads="1"/>
          </p:cNvSpPr>
          <p:nvPr/>
        </p:nvSpPr>
        <p:spPr bwMode="auto">
          <a:xfrm>
            <a:off x="1114425" y="3048011"/>
            <a:ext cx="2057400" cy="1200193"/>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North Ops or South Ops</a:t>
            </a:r>
          </a:p>
        </p:txBody>
      </p:sp>
      <p:sp>
        <p:nvSpPr>
          <p:cNvPr id="12295" name="Text Box 7"/>
          <p:cNvSpPr txBox="1">
            <a:spLocks noChangeArrowheads="1"/>
          </p:cNvSpPr>
          <p:nvPr/>
        </p:nvSpPr>
        <p:spPr bwMode="auto">
          <a:xfrm>
            <a:off x="1200150" y="5535681"/>
            <a:ext cx="2057400" cy="1384859"/>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Forest Agency</a:t>
            </a:r>
          </a:p>
          <a:p>
            <a:pPr algn="ctr">
              <a:spcBef>
                <a:spcPct val="50000"/>
              </a:spcBef>
            </a:pPr>
            <a:r>
              <a:rPr lang="en-US" sz="2400" b="1" dirty="0">
                <a:latin typeface="Arial" panose="020B0604020202020204" pitchFamily="34" charset="0"/>
                <a:cs typeface="Arial" panose="020B0604020202020204" pitchFamily="34" charset="0"/>
              </a:rPr>
              <a:t>ECC</a:t>
            </a:r>
          </a:p>
        </p:txBody>
      </p:sp>
      <p:sp>
        <p:nvSpPr>
          <p:cNvPr id="12296" name="Line 8"/>
          <p:cNvSpPr>
            <a:spLocks noChangeShapeType="1"/>
          </p:cNvSpPr>
          <p:nvPr/>
        </p:nvSpPr>
        <p:spPr bwMode="auto">
          <a:xfrm flipH="1" flipV="1">
            <a:off x="2143125" y="2362200"/>
            <a:ext cx="0" cy="6858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2297" name="Line 9"/>
          <p:cNvSpPr>
            <a:spLocks noChangeShapeType="1"/>
          </p:cNvSpPr>
          <p:nvPr/>
        </p:nvSpPr>
        <p:spPr bwMode="auto">
          <a:xfrm flipV="1">
            <a:off x="2143125" y="4114800"/>
            <a:ext cx="0" cy="6858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2298" name="Rectangle 10"/>
          <p:cNvSpPr>
            <a:spLocks noChangeArrowheads="1"/>
          </p:cNvSpPr>
          <p:nvPr/>
        </p:nvSpPr>
        <p:spPr bwMode="auto">
          <a:xfrm>
            <a:off x="836421" y="4721696"/>
            <a:ext cx="3106664" cy="461530"/>
          </a:xfrm>
          <a:prstGeom prst="rect">
            <a:avLst/>
          </a:prstGeom>
          <a:noFill/>
          <a:ln w="9525">
            <a:solidFill>
              <a:srgbClr val="FFFF00"/>
            </a:solidFill>
            <a:miter lim="800000"/>
            <a:headEnd/>
            <a:tailEnd/>
          </a:ln>
        </p:spPr>
        <p:txBody>
          <a:bodyPr wrap="none" lIns="91303" tIns="45653" rIns="91303" bIns="45653">
            <a:spAutoFit/>
          </a:bodyPr>
          <a:lstStyle/>
          <a:p>
            <a:pPr>
              <a:spcBef>
                <a:spcPct val="50000"/>
              </a:spcBef>
            </a:pPr>
            <a:r>
              <a:rPr lang="en-US" sz="2400" b="1" dirty="0">
                <a:latin typeface="Arial" panose="020B0604020202020204" pitchFamily="34" charset="0"/>
                <a:cs typeface="Arial" panose="020B0604020202020204" pitchFamily="34" charset="0"/>
              </a:rPr>
              <a:t>Other Forest or Unit</a:t>
            </a:r>
          </a:p>
        </p:txBody>
      </p:sp>
      <p:sp>
        <p:nvSpPr>
          <p:cNvPr id="12299" name="Text Box 12"/>
          <p:cNvSpPr txBox="1">
            <a:spLocks noChangeArrowheads="1"/>
          </p:cNvSpPr>
          <p:nvPr/>
        </p:nvSpPr>
        <p:spPr bwMode="auto">
          <a:xfrm>
            <a:off x="6600825" y="6027071"/>
            <a:ext cx="2057400" cy="830861"/>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Local Fire Agency</a:t>
            </a:r>
          </a:p>
        </p:txBody>
      </p:sp>
      <p:sp>
        <p:nvSpPr>
          <p:cNvPr id="12300" name="Text Box 13"/>
          <p:cNvSpPr txBox="1">
            <a:spLocks noChangeArrowheads="1"/>
          </p:cNvSpPr>
          <p:nvPr/>
        </p:nvSpPr>
        <p:spPr bwMode="auto">
          <a:xfrm>
            <a:off x="6257926" y="4530793"/>
            <a:ext cx="2571750" cy="1200193"/>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Operational Area Command Center</a:t>
            </a:r>
          </a:p>
        </p:txBody>
      </p:sp>
      <p:sp>
        <p:nvSpPr>
          <p:cNvPr id="12301" name="Text Box 14"/>
          <p:cNvSpPr txBox="1">
            <a:spLocks noChangeArrowheads="1"/>
          </p:cNvSpPr>
          <p:nvPr/>
        </p:nvSpPr>
        <p:spPr bwMode="auto">
          <a:xfrm>
            <a:off x="6257926" y="3048011"/>
            <a:ext cx="2571750" cy="1200193"/>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Regional Command Center</a:t>
            </a:r>
          </a:p>
        </p:txBody>
      </p:sp>
      <p:sp>
        <p:nvSpPr>
          <p:cNvPr id="12302" name="Text Box 15"/>
          <p:cNvSpPr txBox="1">
            <a:spLocks noChangeArrowheads="1"/>
          </p:cNvSpPr>
          <p:nvPr/>
        </p:nvSpPr>
        <p:spPr bwMode="auto">
          <a:xfrm>
            <a:off x="6343651" y="1524010"/>
            <a:ext cx="2571750" cy="892417"/>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b="1" dirty="0">
                <a:solidFill>
                  <a:srgbClr val="FFFF00"/>
                </a:solidFill>
              </a:rPr>
              <a:t>Ca</a:t>
            </a:r>
            <a:r>
              <a:rPr lang="en-US" sz="2400" b="1" dirty="0">
                <a:latin typeface="Arial" panose="020B0604020202020204" pitchFamily="34" charset="0"/>
                <a:cs typeface="Arial" panose="020B0604020202020204" pitchFamily="34" charset="0"/>
              </a:rPr>
              <a:t>l OES Fire &amp; Rescue</a:t>
            </a:r>
          </a:p>
        </p:txBody>
      </p:sp>
      <p:sp>
        <p:nvSpPr>
          <p:cNvPr id="12303" name="Line 16"/>
          <p:cNvSpPr>
            <a:spLocks noChangeShapeType="1"/>
          </p:cNvSpPr>
          <p:nvPr/>
        </p:nvSpPr>
        <p:spPr bwMode="auto">
          <a:xfrm flipV="1">
            <a:off x="7558644" y="2209800"/>
            <a:ext cx="0" cy="8382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2304" name="Line 17"/>
          <p:cNvSpPr>
            <a:spLocks noChangeShapeType="1"/>
          </p:cNvSpPr>
          <p:nvPr/>
        </p:nvSpPr>
        <p:spPr bwMode="auto">
          <a:xfrm flipV="1">
            <a:off x="7543800" y="4038600"/>
            <a:ext cx="0" cy="7620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2305" name="Line 18"/>
          <p:cNvSpPr>
            <a:spLocks noChangeShapeType="1"/>
          </p:cNvSpPr>
          <p:nvPr/>
        </p:nvSpPr>
        <p:spPr bwMode="auto">
          <a:xfrm flipV="1">
            <a:off x="7558644" y="5694711"/>
            <a:ext cx="0" cy="5334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2306" name="Line 19"/>
          <p:cNvSpPr>
            <a:spLocks noChangeShapeType="1"/>
          </p:cNvSpPr>
          <p:nvPr/>
        </p:nvSpPr>
        <p:spPr bwMode="auto">
          <a:xfrm>
            <a:off x="5229225" y="0"/>
            <a:ext cx="0" cy="6858000"/>
          </a:xfrm>
          <a:prstGeom prst="line">
            <a:avLst/>
          </a:prstGeom>
          <a:noFill/>
          <a:ln w="57150">
            <a:solidFill>
              <a:srgbClr val="FFFF00"/>
            </a:solidFill>
            <a:round/>
            <a:headEnd/>
            <a:tailEnd/>
          </a:ln>
        </p:spPr>
        <p:txBody>
          <a:bodyPr lIns="91303" tIns="45653" rIns="91303" bIns="45653"/>
          <a:lstStyle/>
          <a:p>
            <a:endParaRPr lang="en-US" dirty="0"/>
          </a:p>
        </p:txBody>
      </p:sp>
      <p:grpSp>
        <p:nvGrpSpPr>
          <p:cNvPr id="2" name="Group 23"/>
          <p:cNvGrpSpPr>
            <a:grpSpLocks/>
          </p:cNvGrpSpPr>
          <p:nvPr/>
        </p:nvGrpSpPr>
        <p:grpSpPr bwMode="auto">
          <a:xfrm>
            <a:off x="3000375" y="1403350"/>
            <a:ext cx="4286250" cy="2406650"/>
            <a:chOff x="1680" y="884"/>
            <a:chExt cx="2400" cy="1516"/>
          </a:xfrm>
        </p:grpSpPr>
        <p:sp>
          <p:nvSpPr>
            <p:cNvPr id="12309" name="Text Box 20"/>
            <p:cNvSpPr txBox="1">
              <a:spLocks noChangeArrowheads="1"/>
            </p:cNvSpPr>
            <p:nvPr/>
          </p:nvSpPr>
          <p:spPr bwMode="auto">
            <a:xfrm>
              <a:off x="1680" y="884"/>
              <a:ext cx="2400" cy="756"/>
            </a:xfrm>
            <a:prstGeom prst="rect">
              <a:avLst/>
            </a:prstGeom>
            <a:solidFill>
              <a:schemeClr val="accent2">
                <a:alpha val="74000"/>
              </a:schemeClr>
            </a:solidFill>
            <a:ln w="76200">
              <a:solidFill>
                <a:srgbClr val="FFFF00"/>
              </a:solidFill>
              <a:miter lim="800000"/>
              <a:headEnd/>
              <a:tailEnd/>
            </a:ln>
          </p:spPr>
          <p:txBody>
            <a:bodyPr>
              <a:spAutoFit/>
            </a:bodyPr>
            <a:lstStyle/>
            <a:p>
              <a:pPr algn="ctr">
                <a:spcBef>
                  <a:spcPct val="50000"/>
                </a:spcBef>
              </a:pPr>
              <a:r>
                <a:rPr lang="en-US" sz="2400" b="1" dirty="0">
                  <a:solidFill>
                    <a:srgbClr val="000000"/>
                  </a:solidFill>
                  <a:latin typeface="Arial" panose="020B0604020202020204" pitchFamily="34" charset="0"/>
                  <a:cs typeface="Arial" panose="020B0604020202020204" pitchFamily="34" charset="0"/>
                </a:rPr>
                <a:t>How and when do you cross the double yellow line?</a:t>
              </a:r>
            </a:p>
          </p:txBody>
        </p:sp>
        <p:sp>
          <p:nvSpPr>
            <p:cNvPr id="12310" name="Line 21"/>
            <p:cNvSpPr>
              <a:spLocks noChangeShapeType="1"/>
            </p:cNvSpPr>
            <p:nvPr/>
          </p:nvSpPr>
          <p:spPr bwMode="auto">
            <a:xfrm>
              <a:off x="2208" y="1680"/>
              <a:ext cx="480" cy="720"/>
            </a:xfrm>
            <a:prstGeom prst="line">
              <a:avLst/>
            </a:prstGeom>
            <a:noFill/>
            <a:ln w="76200">
              <a:solidFill>
                <a:srgbClr val="FFFF00"/>
              </a:solidFill>
              <a:round/>
              <a:headEnd/>
              <a:tailEnd type="triangle" w="lg" len="lg"/>
            </a:ln>
          </p:spPr>
          <p:txBody>
            <a:bodyPr/>
            <a:lstStyle/>
            <a:p>
              <a:endParaRPr lang="en-US" dirty="0"/>
            </a:p>
          </p:txBody>
        </p:sp>
        <p:sp>
          <p:nvSpPr>
            <p:cNvPr id="12311" name="Line 22"/>
            <p:cNvSpPr>
              <a:spLocks noChangeShapeType="1"/>
            </p:cNvSpPr>
            <p:nvPr/>
          </p:nvSpPr>
          <p:spPr bwMode="auto">
            <a:xfrm flipH="1">
              <a:off x="3072" y="1680"/>
              <a:ext cx="528" cy="720"/>
            </a:xfrm>
            <a:prstGeom prst="line">
              <a:avLst/>
            </a:prstGeom>
            <a:noFill/>
            <a:ln w="76200">
              <a:solidFill>
                <a:srgbClr val="FFFF00"/>
              </a:solidFill>
              <a:round/>
              <a:headEnd/>
              <a:tailEnd type="triangle" w="lg" len="lg"/>
            </a:ln>
          </p:spPr>
          <p:txBody>
            <a:bodyPr/>
            <a:lstStyle/>
            <a:p>
              <a:endParaRPr lang="en-US" dirty="0"/>
            </a:p>
          </p:txBody>
        </p:sp>
      </p:grpSp>
      <p:sp>
        <p:nvSpPr>
          <p:cNvPr id="12308" name="Line 24"/>
          <p:cNvSpPr>
            <a:spLocks noChangeShapeType="1"/>
          </p:cNvSpPr>
          <p:nvPr/>
        </p:nvSpPr>
        <p:spPr bwMode="auto">
          <a:xfrm flipV="1">
            <a:off x="2143125" y="4876800"/>
            <a:ext cx="0" cy="685800"/>
          </a:xfrm>
          <a:prstGeom prst="line">
            <a:avLst/>
          </a:prstGeom>
          <a:noFill/>
          <a:ln w="9525">
            <a:solidFill>
              <a:srgbClr val="FFFF00"/>
            </a:solidFill>
            <a:round/>
            <a:headEnd/>
            <a:tailEnd type="triangle" w="med" len="med"/>
          </a:ln>
        </p:spPr>
        <p:txBody>
          <a:bodyPr lIns="91303" tIns="45653" rIns="91303" bIns="45653"/>
          <a:lstStyle/>
          <a:p>
            <a:endParaRPr lang="en-US" dirty="0"/>
          </a:p>
        </p:txBody>
      </p:sp>
    </p:spTree>
    <p:extLst>
      <p:ext uri="{BB962C8B-B14F-4D97-AF65-F5344CB8AC3E}">
        <p14:creationId xmlns:p14="http://schemas.microsoft.com/office/powerpoint/2010/main" val="251244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62723" y="0"/>
            <a:ext cx="5988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0137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157" y="228601"/>
            <a:ext cx="7850076"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71600" y="413375"/>
            <a:ext cx="8401050" cy="584640"/>
          </a:xfrm>
          <a:prstGeom prst="rect">
            <a:avLst/>
          </a:prstGeom>
          <a:noFill/>
        </p:spPr>
        <p:txBody>
          <a:bodyPr wrap="square" lIns="91303" tIns="45653" rIns="91303" bIns="45653" rtlCol="0">
            <a:spAutoFit/>
          </a:bodyPr>
          <a:lstStyle/>
          <a:p>
            <a:r>
              <a:rPr lang="en-US" sz="3200" dirty="0">
                <a:solidFill>
                  <a:schemeClr val="bg1"/>
                </a:solidFill>
              </a:rPr>
              <a:t>Provide photos of damaged apparatus</a:t>
            </a:r>
          </a:p>
        </p:txBody>
      </p:sp>
    </p:spTree>
    <p:extLst>
      <p:ext uri="{BB962C8B-B14F-4D97-AF65-F5344CB8AC3E}">
        <p14:creationId xmlns:p14="http://schemas.microsoft.com/office/powerpoint/2010/main" val="407413276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2074995" y="192003"/>
            <a:ext cx="6256741" cy="663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97292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2040116" y="160214"/>
            <a:ext cx="6464055" cy="660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34121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Compensation/Claims “S” Number Process</a:t>
            </a: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r>
              <a:rPr lang="en-US" sz="3200" dirty="0" smtClean="0">
                <a:latin typeface="Arial" panose="020B0604020202020204" pitchFamily="34" charset="0"/>
                <a:cs typeface="Arial" panose="020B0604020202020204" pitchFamily="34" charset="0"/>
              </a:rPr>
              <a:t>Damage to apparatus, equipment, hose left on the line, hose burned are only some examples of items that may be involved in this process</a:t>
            </a:r>
          </a:p>
          <a:p>
            <a:r>
              <a:rPr lang="en-US" sz="3200" dirty="0" smtClean="0">
                <a:latin typeface="Arial" panose="020B0604020202020204" pitchFamily="34" charset="0"/>
                <a:cs typeface="Arial" panose="020B0604020202020204" pitchFamily="34" charset="0"/>
              </a:rPr>
              <a:t>There are steps that need to be followed to ensure that you are compensated for these losses</a:t>
            </a:r>
          </a:p>
          <a:p>
            <a:r>
              <a:rPr lang="en-US" sz="3200" dirty="0" smtClean="0">
                <a:latin typeface="Arial" panose="020B0604020202020204" pitchFamily="34" charset="0"/>
                <a:cs typeface="Arial" panose="020B0604020202020204" pitchFamily="34" charset="0"/>
              </a:rPr>
              <a:t>Failure to complete these processes will very likely result in a denial</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22510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152400"/>
            <a:ext cx="8743950" cy="1143000"/>
          </a:xfrm>
        </p:spPr>
        <p:txBody>
          <a:bodyPr/>
          <a:lstStyle/>
          <a:p>
            <a:r>
              <a:rPr lang="en-US" dirty="0" smtClean="0">
                <a:latin typeface="Arial" panose="020B0604020202020204" pitchFamily="34" charset="0"/>
                <a:cs typeface="Arial" panose="020B0604020202020204" pitchFamily="34" charset="0"/>
              </a:rPr>
              <a:t>Comp/Claims Process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1447800"/>
            <a:ext cx="8743950" cy="4114800"/>
          </a:xfrm>
        </p:spPr>
        <p:txBody>
          <a:bodyPr/>
          <a:lstStyle/>
          <a:p>
            <a:r>
              <a:rPr lang="en-US" dirty="0" smtClean="0">
                <a:latin typeface="Arial" panose="020B0604020202020204" pitchFamily="34" charset="0"/>
                <a:cs typeface="Arial" panose="020B0604020202020204" pitchFamily="34" charset="0"/>
              </a:rPr>
              <a:t>How to you validate whether your claim is covered?</a:t>
            </a:r>
          </a:p>
          <a:p>
            <a:pPr lvl="1"/>
            <a:r>
              <a:rPr lang="en-US" dirty="0" smtClean="0">
                <a:latin typeface="Arial" panose="020B0604020202020204" pitchFamily="34" charset="0"/>
                <a:cs typeface="Arial" panose="020B0604020202020204" pitchFamily="34" charset="0"/>
              </a:rPr>
              <a:t>CFAA Page 6 and 7; #25 thru #28</a:t>
            </a:r>
          </a:p>
          <a:p>
            <a:pPr lvl="2"/>
            <a:r>
              <a:rPr lang="en-US" dirty="0" smtClean="0">
                <a:latin typeface="Arial" panose="020B0604020202020204" pitchFamily="34" charset="0"/>
                <a:cs typeface="Arial" panose="020B0604020202020204" pitchFamily="34" charset="0"/>
              </a:rPr>
              <a:t>“Reimbursement for Emergency Apparatus Loss or Damage</a:t>
            </a:r>
          </a:p>
          <a:p>
            <a:pPr lvl="1"/>
            <a:r>
              <a:rPr lang="en-US" dirty="0" smtClean="0">
                <a:latin typeface="Arial" panose="020B0604020202020204" pitchFamily="34" charset="0"/>
                <a:cs typeface="Arial" panose="020B0604020202020204" pitchFamily="34" charset="0"/>
              </a:rPr>
              <a:t>CFAA Exhibit “H”</a:t>
            </a:r>
          </a:p>
          <a:p>
            <a:pPr lvl="2"/>
            <a:r>
              <a:rPr lang="en-US" dirty="0" smtClean="0">
                <a:latin typeface="Arial" panose="020B0604020202020204" pitchFamily="34" charset="0"/>
                <a:cs typeface="Arial" panose="020B0604020202020204" pitchFamily="34" charset="0"/>
              </a:rPr>
              <a:t>“In-State Travel and Incident Related Expenses”</a:t>
            </a:r>
          </a:p>
          <a:p>
            <a:pPr lvl="1"/>
            <a:r>
              <a:rPr lang="en-US" dirty="0" smtClean="0">
                <a:latin typeface="Arial" panose="020B0604020202020204" pitchFamily="34" charset="0"/>
                <a:cs typeface="Arial" panose="020B0604020202020204" pitchFamily="34" charset="0"/>
              </a:rPr>
              <a:t>Check with the OES AREP</a:t>
            </a:r>
          </a:p>
          <a:p>
            <a:pPr lvl="2"/>
            <a:r>
              <a:rPr lang="en-US" dirty="0" smtClean="0">
                <a:latin typeface="Arial" panose="020B0604020202020204" pitchFamily="34" charset="0"/>
                <a:cs typeface="Arial" panose="020B0604020202020204" pitchFamily="34" charset="0"/>
              </a:rPr>
              <a:t>916-845-8911 Duty Officer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80408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76200"/>
            <a:ext cx="8743950" cy="1143000"/>
          </a:xfrm>
        </p:spPr>
        <p:txBody>
          <a:bodyPr/>
          <a:lstStyle/>
          <a:p>
            <a:r>
              <a:rPr lang="en-US" dirty="0" smtClean="0">
                <a:latin typeface="Arial" panose="020B0604020202020204" pitchFamily="34" charset="0"/>
                <a:cs typeface="Arial" panose="020B0604020202020204" pitchFamily="34" charset="0"/>
              </a:rPr>
              <a:t>Comp/Claims Process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4350" y="1524000"/>
            <a:ext cx="9258300" cy="5410200"/>
          </a:xfrm>
        </p:spPr>
        <p:txBody>
          <a:bodyPr>
            <a:normAutofit/>
          </a:bodyPr>
          <a:lstStyle/>
          <a:p>
            <a:r>
              <a:rPr lang="en-US" dirty="0" smtClean="0">
                <a:latin typeface="Arial" panose="020B0604020202020204" pitchFamily="34" charset="0"/>
                <a:cs typeface="Arial" panose="020B0604020202020204" pitchFamily="34" charset="0"/>
              </a:rPr>
              <a:t>Complete formal documentation</a:t>
            </a:r>
          </a:p>
          <a:p>
            <a:pPr lvl="1"/>
            <a:r>
              <a:rPr lang="en-US" dirty="0" smtClean="0">
                <a:latin typeface="Arial" panose="020B0604020202020204" pitchFamily="34" charset="0"/>
                <a:cs typeface="Arial" panose="020B0604020202020204" pitchFamily="34" charset="0"/>
              </a:rPr>
              <a:t>Accident Report STD Form 270</a:t>
            </a:r>
          </a:p>
          <a:p>
            <a:pPr lvl="2"/>
            <a:r>
              <a:rPr lang="en-US" dirty="0" smtClean="0">
                <a:latin typeface="Arial" panose="020B0604020202020204" pitchFamily="34" charset="0"/>
                <a:cs typeface="Arial" panose="020B0604020202020204" pitchFamily="34" charset="0"/>
              </a:rPr>
              <a:t>Complete including diagrams, statements, witnesses</a:t>
            </a:r>
          </a:p>
          <a:p>
            <a:pPr lvl="1"/>
            <a:r>
              <a:rPr lang="en-US" dirty="0" smtClean="0">
                <a:latin typeface="Arial" panose="020B0604020202020204" pitchFamily="34" charset="0"/>
                <a:cs typeface="Arial" panose="020B0604020202020204" pitchFamily="34" charset="0"/>
              </a:rPr>
              <a:t>ICS Form 213</a:t>
            </a:r>
          </a:p>
          <a:p>
            <a:pPr lvl="2"/>
            <a:r>
              <a:rPr lang="en-US" dirty="0" smtClean="0">
                <a:latin typeface="Arial" panose="020B0604020202020204" pitchFamily="34" charset="0"/>
                <a:cs typeface="Arial" panose="020B0604020202020204" pitchFamily="34" charset="0"/>
              </a:rPr>
              <a:t>Describing event or circumstance </a:t>
            </a:r>
          </a:p>
          <a:p>
            <a:pPr lvl="2"/>
            <a:r>
              <a:rPr lang="en-US" dirty="0" smtClean="0">
                <a:latin typeface="Arial" panose="020B0604020202020204" pitchFamily="34" charset="0"/>
                <a:cs typeface="Arial" panose="020B0604020202020204" pitchFamily="34" charset="0"/>
              </a:rPr>
              <a:t>Signed by DIVS, Branch or immediate supervisor</a:t>
            </a:r>
          </a:p>
          <a:p>
            <a:pPr lvl="1"/>
            <a:r>
              <a:rPr lang="en-US" dirty="0" smtClean="0">
                <a:latin typeface="Arial" panose="020B0604020202020204" pitchFamily="34" charset="0"/>
                <a:cs typeface="Arial" panose="020B0604020202020204" pitchFamily="34" charset="0"/>
              </a:rPr>
              <a:t>Photos</a:t>
            </a:r>
          </a:p>
          <a:p>
            <a:pPr lvl="2"/>
            <a:r>
              <a:rPr lang="en-US" dirty="0" smtClean="0">
                <a:latin typeface="Arial" panose="020B0604020202020204" pitchFamily="34" charset="0"/>
                <a:cs typeface="Arial" panose="020B0604020202020204" pitchFamily="34" charset="0"/>
              </a:rPr>
              <a:t>Include plate, vin plate, door logo, damage</a:t>
            </a:r>
          </a:p>
          <a:p>
            <a:pPr lvl="2"/>
            <a:r>
              <a:rPr lang="en-US" dirty="0" smtClean="0">
                <a:latin typeface="Arial" panose="020B0604020202020204" pitchFamily="34" charset="0"/>
                <a:cs typeface="Arial" panose="020B0604020202020204" pitchFamily="34" charset="0"/>
              </a:rPr>
              <a:t>Date and time stamped helps</a:t>
            </a:r>
          </a:p>
          <a:p>
            <a:pPr lvl="2"/>
            <a:r>
              <a:rPr lang="en-US" dirty="0" smtClean="0">
                <a:latin typeface="Arial" panose="020B0604020202020204" pitchFamily="34" charset="0"/>
                <a:cs typeface="Arial" panose="020B0604020202020204" pitchFamily="34" charset="0"/>
              </a:rPr>
              <a:t>On thumb drive for electronic distribution</a:t>
            </a:r>
          </a:p>
          <a:p>
            <a:pPr lvl="1"/>
            <a:endParaRPr lang="en-US" dirty="0"/>
          </a:p>
        </p:txBody>
      </p:sp>
    </p:spTree>
    <p:extLst>
      <p:ext uri="{BB962C8B-B14F-4D97-AF65-F5344CB8AC3E}">
        <p14:creationId xmlns:p14="http://schemas.microsoft.com/office/powerpoint/2010/main" val="225298941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esktop\Rim STF\CompClaims\XSA4154\Comp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Desktop\Rim STF\CompClaims\XSA4154\Comp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0" y="0"/>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esktop\Rim STF\CompClaims\XSA4154\Comp 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9000"/>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Desktop\Rim STF\CompClaims\XSA4154\Comp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3500" y="3429000"/>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85825"/>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Comp/Claims Process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Complete formal documentation (cont.)</a:t>
            </a:r>
          </a:p>
          <a:p>
            <a:pPr lvl="1"/>
            <a:r>
              <a:rPr lang="en-US" dirty="0" smtClean="0">
                <a:latin typeface="Arial" panose="020B0604020202020204" pitchFamily="34" charset="0"/>
                <a:cs typeface="Arial" panose="020B0604020202020204" pitchFamily="34" charset="0"/>
              </a:rPr>
              <a:t>Complete agency specific Comp/Claim form (Federal, State)</a:t>
            </a:r>
          </a:p>
          <a:p>
            <a:pPr lvl="1"/>
            <a:r>
              <a:rPr lang="en-US" dirty="0" smtClean="0">
                <a:latin typeface="Arial" panose="020B0604020202020204" pitchFamily="34" charset="0"/>
                <a:cs typeface="Arial" panose="020B0604020202020204" pitchFamily="34" charset="0"/>
              </a:rPr>
              <a:t>Different forms for different agencies and some require their specific form</a:t>
            </a:r>
          </a:p>
          <a:p>
            <a:pPr lvl="1"/>
            <a:endParaRPr lang="en-US" dirty="0"/>
          </a:p>
        </p:txBody>
      </p:sp>
    </p:spTree>
    <p:extLst>
      <p:ext uri="{BB962C8B-B14F-4D97-AF65-F5344CB8AC3E}">
        <p14:creationId xmlns:p14="http://schemas.microsoft.com/office/powerpoint/2010/main" val="267002973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Comp/Claims Process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Exhibit “H” </a:t>
            </a:r>
          </a:p>
          <a:p>
            <a:pPr lvl="1"/>
            <a:r>
              <a:rPr lang="en-US" dirty="0" smtClean="0">
                <a:latin typeface="Arial" panose="020B0604020202020204" pitchFamily="34" charset="0"/>
                <a:cs typeface="Arial" panose="020B0604020202020204" pitchFamily="34" charset="0"/>
              </a:rPr>
              <a:t>In order for your agency to be eligible for reimbursement of expenses related to this exhibit, the approval </a:t>
            </a:r>
            <a:r>
              <a:rPr lang="en-US" dirty="0" smtClean="0">
                <a:solidFill>
                  <a:schemeClr val="tx2"/>
                </a:solidFill>
                <a:latin typeface="Arial" panose="020B0604020202020204" pitchFamily="34" charset="0"/>
                <a:cs typeface="Arial" panose="020B0604020202020204" pitchFamily="34" charset="0"/>
              </a:rPr>
              <a:t>MUST</a:t>
            </a:r>
            <a:r>
              <a:rPr lang="en-US" dirty="0" smtClean="0">
                <a:latin typeface="Arial" panose="020B0604020202020204" pitchFamily="34" charset="0"/>
                <a:cs typeface="Arial" panose="020B0604020202020204" pitchFamily="34" charset="0"/>
              </a:rPr>
              <a:t> be formally documented in writing by the approving State or Federal Agency responsible for said incident.  </a:t>
            </a:r>
            <a:r>
              <a:rPr lang="en-US" dirty="0" smtClean="0">
                <a:solidFill>
                  <a:schemeClr val="tx1">
                    <a:lumMod val="75000"/>
                  </a:schemeClr>
                </a:solidFill>
                <a:latin typeface="Arial" panose="020B0604020202020204" pitchFamily="34" charset="0"/>
                <a:cs typeface="Arial" panose="020B0604020202020204" pitchFamily="34" charset="0"/>
              </a:rPr>
              <a:t>ICS Form 213</a:t>
            </a:r>
            <a:endParaRPr lang="en-US" dirty="0">
              <a:solidFill>
                <a:schemeClr val="tx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332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3"/>
          <p:cNvSpPr>
            <a:spLocks noChangeShapeType="1"/>
          </p:cNvSpPr>
          <p:nvPr/>
        </p:nvSpPr>
        <p:spPr bwMode="auto">
          <a:xfrm>
            <a:off x="5057775" y="0"/>
            <a:ext cx="0" cy="5562600"/>
          </a:xfrm>
          <a:prstGeom prst="line">
            <a:avLst/>
          </a:prstGeom>
          <a:noFill/>
          <a:ln w="57150">
            <a:solidFill>
              <a:srgbClr val="FFFF00"/>
            </a:solidFill>
            <a:round/>
            <a:headEnd/>
            <a:tailEnd/>
          </a:ln>
        </p:spPr>
        <p:txBody>
          <a:bodyPr lIns="91303" tIns="45653" rIns="91303" bIns="45653"/>
          <a:lstStyle/>
          <a:p>
            <a:endParaRPr lang="en-US" dirty="0"/>
          </a:p>
        </p:txBody>
      </p:sp>
      <p:sp>
        <p:nvSpPr>
          <p:cNvPr id="13315" name="Text Box 4"/>
          <p:cNvSpPr txBox="1">
            <a:spLocks noChangeArrowheads="1"/>
          </p:cNvSpPr>
          <p:nvPr/>
        </p:nvSpPr>
        <p:spPr bwMode="auto">
          <a:xfrm>
            <a:off x="582932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t>CALIFORNIA FIRE &amp; RESCUE MUTUAL AID SYSTEM</a:t>
            </a:r>
          </a:p>
        </p:txBody>
      </p:sp>
      <p:sp>
        <p:nvSpPr>
          <p:cNvPr id="13316" name="Text Box 7"/>
          <p:cNvSpPr txBox="1">
            <a:spLocks noChangeArrowheads="1"/>
          </p:cNvSpPr>
          <p:nvPr/>
        </p:nvSpPr>
        <p:spPr bwMode="auto">
          <a:xfrm>
            <a:off x="1200150" y="5223704"/>
            <a:ext cx="2057400" cy="1384859"/>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Forest Agency</a:t>
            </a:r>
          </a:p>
          <a:p>
            <a:pPr algn="ctr">
              <a:spcBef>
                <a:spcPct val="50000"/>
              </a:spcBef>
            </a:pPr>
            <a:r>
              <a:rPr lang="en-US" sz="2400" b="1" dirty="0">
                <a:latin typeface="Arial" panose="020B0604020202020204" pitchFamily="34" charset="0"/>
                <a:cs typeface="Arial" panose="020B0604020202020204" pitchFamily="34" charset="0"/>
              </a:rPr>
              <a:t>ECC</a:t>
            </a:r>
          </a:p>
        </p:txBody>
      </p:sp>
      <p:sp>
        <p:nvSpPr>
          <p:cNvPr id="13317" name="Line 9"/>
          <p:cNvSpPr>
            <a:spLocks noChangeShapeType="1"/>
          </p:cNvSpPr>
          <p:nvPr/>
        </p:nvSpPr>
        <p:spPr bwMode="auto">
          <a:xfrm flipV="1">
            <a:off x="2143125" y="4140290"/>
            <a:ext cx="0" cy="9906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3318" name="Text Box 12"/>
          <p:cNvSpPr txBox="1">
            <a:spLocks noChangeArrowheads="1"/>
          </p:cNvSpPr>
          <p:nvPr/>
        </p:nvSpPr>
        <p:spPr bwMode="auto">
          <a:xfrm>
            <a:off x="6501740" y="5772754"/>
            <a:ext cx="2057400" cy="830861"/>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Local Fire Agency</a:t>
            </a:r>
          </a:p>
        </p:txBody>
      </p:sp>
      <p:sp>
        <p:nvSpPr>
          <p:cNvPr id="13319" name="Text Box 13"/>
          <p:cNvSpPr txBox="1">
            <a:spLocks noChangeArrowheads="1"/>
          </p:cNvSpPr>
          <p:nvPr/>
        </p:nvSpPr>
        <p:spPr bwMode="auto">
          <a:xfrm>
            <a:off x="6326332" y="4140355"/>
            <a:ext cx="2571750" cy="1200193"/>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Operational Area Command Center</a:t>
            </a:r>
          </a:p>
        </p:txBody>
      </p:sp>
      <p:sp>
        <p:nvSpPr>
          <p:cNvPr id="13320" name="Text Box 14"/>
          <p:cNvSpPr txBox="1">
            <a:spLocks noChangeArrowheads="1"/>
          </p:cNvSpPr>
          <p:nvPr/>
        </p:nvSpPr>
        <p:spPr bwMode="auto">
          <a:xfrm>
            <a:off x="6326332" y="2536762"/>
            <a:ext cx="2571750" cy="1200193"/>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Regional Command Center</a:t>
            </a:r>
          </a:p>
        </p:txBody>
      </p:sp>
      <p:sp>
        <p:nvSpPr>
          <p:cNvPr id="13321" name="Text Box 15"/>
          <p:cNvSpPr txBox="1">
            <a:spLocks noChangeArrowheads="1"/>
          </p:cNvSpPr>
          <p:nvPr/>
        </p:nvSpPr>
        <p:spPr bwMode="auto">
          <a:xfrm>
            <a:off x="6343651" y="1378815"/>
            <a:ext cx="2571750" cy="830861"/>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2400" b="1" dirty="0">
                <a:latin typeface="Arial" panose="020B0604020202020204" pitchFamily="34" charset="0"/>
                <a:cs typeface="Arial" panose="020B0604020202020204" pitchFamily="34" charset="0"/>
              </a:rPr>
              <a:t>Cal OES Fire &amp; Rescue</a:t>
            </a:r>
          </a:p>
        </p:txBody>
      </p:sp>
      <p:sp>
        <p:nvSpPr>
          <p:cNvPr id="13322" name="Line 16"/>
          <p:cNvSpPr>
            <a:spLocks noChangeShapeType="1"/>
          </p:cNvSpPr>
          <p:nvPr/>
        </p:nvSpPr>
        <p:spPr bwMode="auto">
          <a:xfrm flipV="1">
            <a:off x="7543800" y="2209800"/>
            <a:ext cx="0" cy="8382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3323" name="Line 17"/>
          <p:cNvSpPr>
            <a:spLocks noChangeShapeType="1"/>
          </p:cNvSpPr>
          <p:nvPr/>
        </p:nvSpPr>
        <p:spPr bwMode="auto">
          <a:xfrm flipV="1">
            <a:off x="7543800" y="3733804"/>
            <a:ext cx="0" cy="7620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3324" name="Line 18"/>
          <p:cNvSpPr>
            <a:spLocks noChangeShapeType="1"/>
          </p:cNvSpPr>
          <p:nvPr/>
        </p:nvSpPr>
        <p:spPr bwMode="auto">
          <a:xfrm flipV="1">
            <a:off x="7543800" y="5181600"/>
            <a:ext cx="0" cy="533400"/>
          </a:xfrm>
          <a:prstGeom prst="line">
            <a:avLst/>
          </a:prstGeom>
          <a:noFill/>
          <a:ln w="19050">
            <a:solidFill>
              <a:srgbClr val="FFFF00"/>
            </a:solidFill>
            <a:round/>
            <a:headEnd/>
            <a:tailEnd type="triangle" w="med" len="med"/>
          </a:ln>
        </p:spPr>
        <p:txBody>
          <a:bodyPr lIns="91303" tIns="45653" rIns="91303" bIns="45653"/>
          <a:lstStyle/>
          <a:p>
            <a:endParaRPr lang="en-US" dirty="0"/>
          </a:p>
        </p:txBody>
      </p:sp>
      <p:sp>
        <p:nvSpPr>
          <p:cNvPr id="13325" name="Line 19"/>
          <p:cNvSpPr>
            <a:spLocks noChangeShapeType="1"/>
          </p:cNvSpPr>
          <p:nvPr/>
        </p:nvSpPr>
        <p:spPr bwMode="auto">
          <a:xfrm>
            <a:off x="5229225" y="0"/>
            <a:ext cx="0" cy="3048000"/>
          </a:xfrm>
          <a:prstGeom prst="line">
            <a:avLst/>
          </a:prstGeom>
          <a:noFill/>
          <a:ln w="57150">
            <a:solidFill>
              <a:srgbClr val="FFFF00"/>
            </a:solidFill>
            <a:round/>
            <a:headEnd/>
            <a:tailEnd/>
          </a:ln>
        </p:spPr>
        <p:txBody>
          <a:bodyPr lIns="91303" tIns="45653" rIns="91303" bIns="45653"/>
          <a:lstStyle/>
          <a:p>
            <a:endParaRPr lang="en-US" dirty="0"/>
          </a:p>
        </p:txBody>
      </p:sp>
      <p:sp>
        <p:nvSpPr>
          <p:cNvPr id="13326" name="Line 20"/>
          <p:cNvSpPr>
            <a:spLocks noChangeShapeType="1"/>
          </p:cNvSpPr>
          <p:nvPr/>
        </p:nvSpPr>
        <p:spPr bwMode="auto">
          <a:xfrm>
            <a:off x="5229225" y="3124200"/>
            <a:ext cx="0" cy="3733800"/>
          </a:xfrm>
          <a:prstGeom prst="line">
            <a:avLst/>
          </a:prstGeom>
          <a:noFill/>
          <a:ln w="57150">
            <a:solidFill>
              <a:srgbClr val="FFFF00"/>
            </a:solidFill>
            <a:prstDash val="dash"/>
            <a:round/>
            <a:headEnd/>
            <a:tailEnd/>
          </a:ln>
        </p:spPr>
        <p:txBody>
          <a:bodyPr lIns="91303" tIns="45653" rIns="91303" bIns="45653"/>
          <a:lstStyle/>
          <a:p>
            <a:endParaRPr lang="en-US" dirty="0"/>
          </a:p>
        </p:txBody>
      </p:sp>
      <p:sp>
        <p:nvSpPr>
          <p:cNvPr id="13327" name="Line 21"/>
          <p:cNvSpPr>
            <a:spLocks noChangeShapeType="1"/>
          </p:cNvSpPr>
          <p:nvPr/>
        </p:nvSpPr>
        <p:spPr bwMode="auto">
          <a:xfrm>
            <a:off x="5057775" y="5562600"/>
            <a:ext cx="0" cy="1295400"/>
          </a:xfrm>
          <a:prstGeom prst="line">
            <a:avLst/>
          </a:prstGeom>
          <a:noFill/>
          <a:ln w="57150">
            <a:solidFill>
              <a:srgbClr val="FFFF00"/>
            </a:solidFill>
            <a:round/>
            <a:headEnd/>
            <a:tailEnd/>
          </a:ln>
        </p:spPr>
        <p:txBody>
          <a:bodyPr lIns="91303" tIns="45653" rIns="91303" bIns="45653"/>
          <a:lstStyle/>
          <a:p>
            <a:endParaRPr lang="en-US" dirty="0"/>
          </a:p>
        </p:txBody>
      </p:sp>
      <p:sp>
        <p:nvSpPr>
          <p:cNvPr id="13328" name="Line 23"/>
          <p:cNvSpPr>
            <a:spLocks noChangeShapeType="1"/>
          </p:cNvSpPr>
          <p:nvPr/>
        </p:nvSpPr>
        <p:spPr bwMode="auto">
          <a:xfrm flipH="1" flipV="1">
            <a:off x="3514726" y="6096000"/>
            <a:ext cx="3000375" cy="0"/>
          </a:xfrm>
          <a:prstGeom prst="line">
            <a:avLst/>
          </a:prstGeom>
          <a:noFill/>
          <a:ln w="57150">
            <a:solidFill>
              <a:srgbClr val="FFFF00"/>
            </a:solidFill>
            <a:round/>
            <a:headEnd/>
            <a:tailEnd type="triangle" w="lg" len="lg"/>
          </a:ln>
        </p:spPr>
        <p:txBody>
          <a:bodyPr lIns="91303" tIns="45653" rIns="91303" bIns="45653"/>
          <a:lstStyle/>
          <a:p>
            <a:endParaRPr lang="en-US" dirty="0"/>
          </a:p>
        </p:txBody>
      </p:sp>
      <p:sp>
        <p:nvSpPr>
          <p:cNvPr id="13329" name="Line 24"/>
          <p:cNvSpPr>
            <a:spLocks noChangeShapeType="1"/>
          </p:cNvSpPr>
          <p:nvPr/>
        </p:nvSpPr>
        <p:spPr bwMode="auto">
          <a:xfrm flipH="1">
            <a:off x="3600470" y="4876800"/>
            <a:ext cx="2657475" cy="914400"/>
          </a:xfrm>
          <a:prstGeom prst="line">
            <a:avLst/>
          </a:prstGeom>
          <a:noFill/>
          <a:ln w="57150">
            <a:solidFill>
              <a:srgbClr val="FFFF00"/>
            </a:solidFill>
            <a:round/>
            <a:headEnd/>
            <a:tailEnd type="triangle" w="lg" len="lg"/>
          </a:ln>
        </p:spPr>
        <p:txBody>
          <a:bodyPr lIns="91303" tIns="45653" rIns="91303" bIns="45653"/>
          <a:lstStyle/>
          <a:p>
            <a:endParaRPr lang="en-US" dirty="0"/>
          </a:p>
        </p:txBody>
      </p:sp>
      <p:sp>
        <p:nvSpPr>
          <p:cNvPr id="13330" name="Text Box 25"/>
          <p:cNvSpPr txBox="1">
            <a:spLocks noChangeArrowheads="1"/>
          </p:cNvSpPr>
          <p:nvPr/>
        </p:nvSpPr>
        <p:spPr bwMode="auto">
          <a:xfrm>
            <a:off x="428627" y="533440"/>
            <a:ext cx="4200525" cy="3416185"/>
          </a:xfrm>
          <a:prstGeom prst="rect">
            <a:avLst/>
          </a:prstGeom>
          <a:noFill/>
          <a:ln w="9525">
            <a:solidFill>
              <a:srgbClr val="FFFF00"/>
            </a:solidFill>
            <a:miter lim="800000"/>
            <a:headEnd/>
            <a:tailEnd/>
          </a:ln>
        </p:spPr>
        <p:txBody>
          <a:bodyPr lIns="91303" tIns="45653" rIns="91303" bIns="45653">
            <a:spAutoFit/>
          </a:bodyPr>
          <a:lstStyle/>
          <a:p>
            <a:pPr>
              <a:spcBef>
                <a:spcPct val="50000"/>
              </a:spcBef>
            </a:pPr>
            <a:r>
              <a:rPr lang="en-US" sz="1800" b="1" dirty="0">
                <a:solidFill>
                  <a:srgbClr val="FFC000"/>
                </a:solidFill>
                <a:latin typeface="Arial" panose="020B0604020202020204" pitchFamily="34" charset="0"/>
                <a:cs typeface="Arial" panose="020B0604020202020204" pitchFamily="34" charset="0"/>
              </a:rPr>
              <a:t>Local Government request for Cal Fire resources under the State Fire and Rescue Resource Mutual Aid Guidelines (AKA - 7 points of light)</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Typical for an LRA </a:t>
            </a:r>
            <a:r>
              <a:rPr lang="en-US" sz="1800" b="1" dirty="0" err="1">
                <a:solidFill>
                  <a:srgbClr val="FFC000"/>
                </a:solidFill>
                <a:latin typeface="Arial" panose="020B0604020202020204" pitchFamily="34" charset="0"/>
                <a:cs typeface="Arial" panose="020B0604020202020204" pitchFamily="34" charset="0"/>
              </a:rPr>
              <a:t>wildland</a:t>
            </a:r>
            <a:r>
              <a:rPr lang="en-US" sz="1800" b="1" dirty="0">
                <a:solidFill>
                  <a:srgbClr val="FFC000"/>
                </a:solidFill>
                <a:latin typeface="Arial" panose="020B0604020202020204" pitchFamily="34" charset="0"/>
                <a:cs typeface="Arial" panose="020B0604020202020204" pitchFamily="34" charset="0"/>
              </a:rPr>
              <a:t>    incident</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Some non </a:t>
            </a:r>
            <a:r>
              <a:rPr lang="en-US" sz="1800" b="1" dirty="0" err="1">
                <a:solidFill>
                  <a:srgbClr val="FFC000"/>
                </a:solidFill>
                <a:latin typeface="Arial" panose="020B0604020202020204" pitchFamily="34" charset="0"/>
                <a:cs typeface="Arial" panose="020B0604020202020204" pitchFamily="34" charset="0"/>
              </a:rPr>
              <a:t>wildland</a:t>
            </a:r>
            <a:r>
              <a:rPr lang="en-US" sz="1800" b="1" dirty="0">
                <a:solidFill>
                  <a:srgbClr val="FFC000"/>
                </a:solidFill>
                <a:latin typeface="Arial" panose="020B0604020202020204" pitchFamily="34" charset="0"/>
                <a:cs typeface="Arial" panose="020B0604020202020204" pitchFamily="34" charset="0"/>
              </a:rPr>
              <a:t> incidents</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Involves requests to Cal Fire only</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Cal Fire and OES duty officers need to be in the loop</a:t>
            </a:r>
          </a:p>
        </p:txBody>
      </p:sp>
    </p:spTree>
    <p:extLst>
      <p:ext uri="{BB962C8B-B14F-4D97-AF65-F5344CB8AC3E}">
        <p14:creationId xmlns:p14="http://schemas.microsoft.com/office/powerpoint/2010/main" val="4625994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228600"/>
            <a:ext cx="8743950" cy="1143000"/>
          </a:xfrm>
        </p:spPr>
        <p:txBody>
          <a:bodyPr/>
          <a:lstStyle/>
          <a:p>
            <a:r>
              <a:rPr lang="en-US" dirty="0" smtClean="0">
                <a:latin typeface="Arial" panose="020B0604020202020204" pitchFamily="34" charset="0"/>
                <a:cs typeface="Arial" panose="020B0604020202020204" pitchFamily="34" charset="0"/>
              </a:rPr>
              <a:t>Comp/Claims Process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00100" y="1295400"/>
            <a:ext cx="8743950" cy="4876800"/>
          </a:xfrm>
        </p:spPr>
        <p:txBody>
          <a:bodyPr>
            <a:normAutofit fontScale="25000" lnSpcReduction="20000"/>
          </a:bodyPr>
          <a:lstStyle/>
          <a:p>
            <a:r>
              <a:rPr lang="en-US" sz="12800" dirty="0">
                <a:latin typeface="Arial" panose="020B0604020202020204" pitchFamily="34" charset="0"/>
                <a:cs typeface="Arial" panose="020B0604020202020204" pitchFamily="34" charset="0"/>
              </a:rPr>
              <a:t>Exhibit “H” (cont.)</a:t>
            </a:r>
          </a:p>
          <a:p>
            <a:pPr lvl="1"/>
            <a:r>
              <a:rPr lang="en-US" sz="12800" dirty="0">
                <a:latin typeface="Arial" panose="020B0604020202020204" pitchFamily="34" charset="0"/>
                <a:cs typeface="Arial" panose="020B0604020202020204" pitchFamily="34" charset="0"/>
              </a:rPr>
              <a:t>The formal approval must be DOCUMENTED on a General Message Form ICS-213 and Resource Order of the associated “S #” validating the expense(S)</a:t>
            </a:r>
          </a:p>
          <a:p>
            <a:pPr lvl="1"/>
            <a:r>
              <a:rPr lang="en-US" sz="12800" dirty="0">
                <a:latin typeface="Arial" panose="020B0604020202020204" pitchFamily="34" charset="0"/>
                <a:cs typeface="Arial" panose="020B0604020202020204" pitchFamily="34" charset="0"/>
              </a:rPr>
              <a:t>The General Message Form ICS-213 MUST be signed by the Finance Section Chief, Incident Business Advisor, or the Incident Commander</a:t>
            </a:r>
          </a:p>
          <a:p>
            <a:pPr lvl="1"/>
            <a:r>
              <a:rPr lang="en-US" sz="12800" b="1" dirty="0">
                <a:latin typeface="Arial" panose="020B0604020202020204" pitchFamily="34" charset="0"/>
                <a:cs typeface="Arial" panose="020B0604020202020204" pitchFamily="34" charset="0"/>
              </a:rPr>
              <a:t>NOTE: </a:t>
            </a:r>
            <a:r>
              <a:rPr lang="en-US" sz="12800" dirty="0">
                <a:latin typeface="Arial" panose="020B0604020202020204" pitchFamily="34" charset="0"/>
                <a:cs typeface="Arial" panose="020B0604020202020204" pitchFamily="34" charset="0"/>
              </a:rPr>
              <a:t>S#’s should ONLY be issued when the incident cannot accommodate the expense and all other options to provide the expense(s) has been exhausted. </a:t>
            </a:r>
          </a:p>
          <a:p>
            <a:pPr lvl="1"/>
            <a:endParaRPr lang="en-US" dirty="0"/>
          </a:p>
        </p:txBody>
      </p:sp>
    </p:spTree>
    <p:extLst>
      <p:ext uri="{BB962C8B-B14F-4D97-AF65-F5344CB8AC3E}">
        <p14:creationId xmlns:p14="http://schemas.microsoft.com/office/powerpoint/2010/main" val="354685410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solidFill>
                  <a:schemeClr val="bg1"/>
                </a:solidFill>
                <a:latin typeface="Arial" charset="0"/>
                <a:cs typeface="Arial" charset="0"/>
              </a:rPr>
              <a:t>Notifications</a:t>
            </a:r>
          </a:p>
        </p:txBody>
      </p:sp>
      <p:sp>
        <p:nvSpPr>
          <p:cNvPr id="47107" name="Rectangle 3"/>
          <p:cNvSpPr>
            <a:spLocks noGrp="1" noChangeArrowheads="1"/>
          </p:cNvSpPr>
          <p:nvPr>
            <p:ph type="body" idx="1"/>
          </p:nvPr>
        </p:nvSpPr>
        <p:spPr/>
        <p:txBody>
          <a:bodyPr/>
          <a:lstStyle/>
          <a:p>
            <a:r>
              <a:rPr lang="en-US" sz="3600" dirty="0">
                <a:latin typeface="Arial" charset="0"/>
                <a:cs typeface="Arial" charset="0"/>
              </a:rPr>
              <a:t>INCIDENT SAFETY OFFICER</a:t>
            </a:r>
          </a:p>
          <a:p>
            <a:r>
              <a:rPr lang="en-US" sz="3600" dirty="0">
                <a:latin typeface="Arial" charset="0"/>
                <a:cs typeface="Arial" charset="0"/>
              </a:rPr>
              <a:t>OES AREP</a:t>
            </a:r>
          </a:p>
          <a:p>
            <a:r>
              <a:rPr lang="en-US" sz="3600" dirty="0">
                <a:latin typeface="Arial" charset="0"/>
                <a:cs typeface="Arial" charset="0"/>
              </a:rPr>
              <a:t>COMP/CLAIMS</a:t>
            </a:r>
          </a:p>
          <a:p>
            <a:r>
              <a:rPr lang="en-US" sz="3600" dirty="0">
                <a:latin typeface="Arial" charset="0"/>
                <a:cs typeface="Arial" charset="0"/>
              </a:rPr>
              <a:t>HOME AGENCY</a:t>
            </a:r>
          </a:p>
          <a:p>
            <a:pPr marL="0" indent="0">
              <a:buNone/>
            </a:pPr>
            <a:endParaRPr lang="en-US" sz="3600" dirty="0">
              <a:latin typeface="Arial" charset="0"/>
              <a:cs typeface="Arial" charset="0"/>
            </a:endParaRPr>
          </a:p>
          <a:p>
            <a:pPr marL="0" indent="0">
              <a:buNone/>
            </a:pPr>
            <a:r>
              <a:rPr lang="en-US" sz="3600" dirty="0">
                <a:latin typeface="Arial" charset="0"/>
                <a:cs typeface="Arial" charset="0"/>
              </a:rPr>
              <a:t>Operational vs. Administrative/Paperwork</a:t>
            </a:r>
          </a:p>
          <a:p>
            <a:pPr>
              <a:buFontTx/>
              <a:buNone/>
            </a:pPr>
            <a:endParaRPr lang="en-US" dirty="0" smtClean="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1" name="Rectangle 4"/>
          <p:cNvSpPr>
            <a:spLocks noGrp="1" noChangeArrowheads="1"/>
          </p:cNvSpPr>
          <p:nvPr>
            <p:ph type="title"/>
          </p:nvPr>
        </p:nvSpPr>
        <p:spPr>
          <a:xfrm>
            <a:off x="723900" y="304800"/>
            <a:ext cx="8743950" cy="1143000"/>
          </a:xfrm>
        </p:spPr>
        <p:txBody>
          <a:bodyPr/>
          <a:lstStyle/>
          <a:p>
            <a:r>
              <a:rPr lang="en-US" dirty="0" smtClean="0">
                <a:solidFill>
                  <a:schemeClr val="bg1"/>
                </a:solidFill>
                <a:latin typeface="Arial" pitchFamily="34" charset="0"/>
                <a:cs typeface="Arial" pitchFamily="34" charset="0"/>
              </a:rPr>
              <a:t>Accident/Claims Process</a:t>
            </a:r>
          </a:p>
        </p:txBody>
      </p:sp>
      <p:grpSp>
        <p:nvGrpSpPr>
          <p:cNvPr id="2" name="Organization Chart 7"/>
          <p:cNvGrpSpPr>
            <a:grpSpLocks/>
          </p:cNvGrpSpPr>
          <p:nvPr/>
        </p:nvGrpSpPr>
        <p:grpSpPr bwMode="auto">
          <a:xfrm>
            <a:off x="571507" y="1752600"/>
            <a:ext cx="8991600" cy="3641158"/>
            <a:chOff x="474" y="1248"/>
            <a:chExt cx="2592" cy="2016"/>
          </a:xfrm>
        </p:grpSpPr>
        <p:cxnSp>
          <p:nvCxnSpPr>
            <p:cNvPr id="76804" name="_s76804"/>
            <p:cNvCxnSpPr>
              <a:cxnSpLocks noChangeShapeType="1"/>
              <a:stCxn id="10" idx="1"/>
              <a:endCxn id="6" idx="2"/>
            </p:cNvCxnSpPr>
            <p:nvPr/>
          </p:nvCxnSpPr>
          <p:spPr bwMode="auto">
            <a:xfrm rot="10800000">
              <a:off x="2058" y="2400"/>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6806" name="_s76806"/>
            <p:cNvCxnSpPr>
              <a:cxnSpLocks noChangeShapeType="1"/>
              <a:stCxn id="8" idx="1"/>
              <a:endCxn id="7" idx="2"/>
            </p:cNvCxnSpPr>
            <p:nvPr/>
          </p:nvCxnSpPr>
          <p:spPr bwMode="auto">
            <a:xfrm rot="10800000">
              <a:off x="1482" y="2832"/>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6807" name="_s76807"/>
            <p:cNvCxnSpPr>
              <a:cxnSpLocks noChangeShapeType="1"/>
              <a:stCxn id="7" idx="1"/>
              <a:endCxn id="5" idx="2"/>
            </p:cNvCxnSpPr>
            <p:nvPr/>
          </p:nvCxnSpPr>
          <p:spPr bwMode="auto">
            <a:xfrm rot="10800000">
              <a:off x="906" y="2400"/>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6808" name="_s76808"/>
            <p:cNvCxnSpPr>
              <a:cxnSpLocks noChangeShapeType="1"/>
              <a:stCxn id="6" idx="0"/>
              <a:endCxn id="4" idx="2"/>
            </p:cNvCxnSpPr>
            <p:nvPr/>
          </p:nvCxnSpPr>
          <p:spPr bwMode="auto">
            <a:xfrm rot="5400000" flipH="1">
              <a:off x="1698" y="1752"/>
              <a:ext cx="144" cy="576"/>
            </a:xfrm>
            <a:prstGeom prst="bentConnector3">
              <a:avLst>
                <a:gd name="adj1" fmla="val 4390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6809" name="_s76809"/>
            <p:cNvCxnSpPr>
              <a:cxnSpLocks noChangeShapeType="1"/>
              <a:stCxn id="5" idx="0"/>
              <a:endCxn id="4" idx="2"/>
            </p:cNvCxnSpPr>
            <p:nvPr/>
          </p:nvCxnSpPr>
          <p:spPr bwMode="auto">
            <a:xfrm rot="16200000">
              <a:off x="1122" y="1752"/>
              <a:ext cx="144" cy="576"/>
            </a:xfrm>
            <a:prstGeom prst="bentConnector3">
              <a:avLst>
                <a:gd name="adj1" fmla="val 4390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6810" name="_s76810"/>
            <p:cNvCxnSpPr>
              <a:cxnSpLocks noChangeShapeType="1"/>
              <a:stCxn id="4" idx="0"/>
              <a:endCxn id="3" idx="2"/>
            </p:cNvCxnSpPr>
            <p:nvPr/>
          </p:nvCxnSpPr>
          <p:spPr bwMode="auto">
            <a:xfrm rot="16200000">
              <a:off x="1411" y="1607"/>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3" name="_s76811"/>
            <p:cNvSpPr>
              <a:spLocks noChangeArrowheads="1"/>
            </p:cNvSpPr>
            <p:nvPr/>
          </p:nvSpPr>
          <p:spPr bwMode="auto">
            <a:xfrm>
              <a:off x="1050" y="1248"/>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INCIDENT/ACCIDENT</a:t>
              </a:r>
            </a:p>
            <a:p>
              <a:pPr algn="ctr" defTabSz="913031" eaLnBrk="1" hangingPunct="1"/>
              <a:r>
                <a:rPr lang="en-US" sz="1300" dirty="0">
                  <a:solidFill>
                    <a:srgbClr val="000000"/>
                  </a:solidFill>
                  <a:cs typeface="Arial" charset="0"/>
                </a:rPr>
                <a:t>STD 270</a:t>
              </a:r>
            </a:p>
          </p:txBody>
        </p:sp>
        <p:sp>
          <p:nvSpPr>
            <p:cNvPr id="4" name="_s76812"/>
            <p:cNvSpPr>
              <a:spLocks noChangeArrowheads="1"/>
            </p:cNvSpPr>
            <p:nvPr/>
          </p:nvSpPr>
          <p:spPr bwMode="auto">
            <a:xfrm>
              <a:off x="1050" y="1680"/>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COMP/CLAIMS</a:t>
              </a:r>
            </a:p>
          </p:txBody>
        </p:sp>
        <p:sp>
          <p:nvSpPr>
            <p:cNvPr id="5" name="_s76813"/>
            <p:cNvSpPr>
              <a:spLocks noChangeArrowheads="1"/>
            </p:cNvSpPr>
            <p:nvPr/>
          </p:nvSpPr>
          <p:spPr bwMode="auto">
            <a:xfrm>
              <a:off x="474" y="211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APPROVED</a:t>
              </a:r>
            </a:p>
          </p:txBody>
        </p:sp>
        <p:sp>
          <p:nvSpPr>
            <p:cNvPr id="6" name="_s76814"/>
            <p:cNvSpPr>
              <a:spLocks noChangeArrowheads="1"/>
            </p:cNvSpPr>
            <p:nvPr/>
          </p:nvSpPr>
          <p:spPr bwMode="auto">
            <a:xfrm>
              <a:off x="1626" y="211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UNAPPROVED</a:t>
              </a:r>
            </a:p>
          </p:txBody>
        </p:sp>
        <p:sp>
          <p:nvSpPr>
            <p:cNvPr id="7" name="_s76815"/>
            <p:cNvSpPr>
              <a:spLocks noChangeArrowheads="1"/>
            </p:cNvSpPr>
            <p:nvPr/>
          </p:nvSpPr>
          <p:spPr bwMode="auto">
            <a:xfrm>
              <a:off x="1050" y="254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DOCUMENTATION</a:t>
              </a:r>
            </a:p>
            <a:p>
              <a:pPr algn="ctr" defTabSz="913031" eaLnBrk="1" hangingPunct="1"/>
              <a:r>
                <a:rPr lang="en-US" sz="1300" dirty="0">
                  <a:solidFill>
                    <a:srgbClr val="000000"/>
                  </a:solidFill>
                  <a:cs typeface="Arial" charset="0"/>
                </a:rPr>
                <a:t>NARRATIVE, S#, 213, 214’s, PHOTOS</a:t>
              </a:r>
            </a:p>
          </p:txBody>
        </p:sp>
        <p:sp>
          <p:nvSpPr>
            <p:cNvPr id="8" name="_s76816"/>
            <p:cNvSpPr>
              <a:spLocks noChangeArrowheads="1"/>
            </p:cNvSpPr>
            <p:nvPr/>
          </p:nvSpPr>
          <p:spPr bwMode="auto">
            <a:xfrm>
              <a:off x="1626" y="2976"/>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defTabSz="913031" eaLnBrk="1" hangingPunct="1"/>
              <a:r>
                <a:rPr lang="en-US" sz="1300" dirty="0">
                  <a:solidFill>
                    <a:srgbClr val="000000"/>
                  </a:solidFill>
                  <a:cs typeface="Arial" charset="0"/>
                </a:rPr>
                <a:t>PROVIDE ALL DOCUMENTATION </a:t>
              </a:r>
            </a:p>
            <a:p>
              <a:pPr algn="ctr" defTabSz="913031" eaLnBrk="1" hangingPunct="1"/>
              <a:r>
                <a:rPr lang="en-US" sz="1300" dirty="0">
                  <a:solidFill>
                    <a:srgbClr val="000000"/>
                  </a:solidFill>
                  <a:cs typeface="Arial" charset="0"/>
                </a:rPr>
                <a:t>TO OES AREP</a:t>
              </a:r>
            </a:p>
          </p:txBody>
        </p:sp>
        <p:sp>
          <p:nvSpPr>
            <p:cNvPr id="10" name="_s76818"/>
            <p:cNvSpPr>
              <a:spLocks noChangeArrowheads="1"/>
            </p:cNvSpPr>
            <p:nvPr/>
          </p:nvSpPr>
          <p:spPr bwMode="auto">
            <a:xfrm>
              <a:off x="2202" y="2544"/>
              <a:ext cx="864" cy="287"/>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algn="ctr"/>
              <a:r>
                <a:rPr lang="en-US" sz="1300" dirty="0">
                  <a:solidFill>
                    <a:srgbClr val="000000"/>
                  </a:solidFill>
                </a:rPr>
                <a:t>REBUTTAL PROCESS PER CFAA</a:t>
              </a:r>
            </a:p>
          </p:txBody>
        </p:sp>
      </p:gr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7" y="228600"/>
            <a:ext cx="8743950" cy="1143000"/>
          </a:xfrm>
        </p:spPr>
        <p:txBody>
          <a:bodyPr>
            <a:noAutofit/>
          </a:bodyPr>
          <a:lstStyle/>
          <a:p>
            <a:r>
              <a:rPr lang="en-US" sz="4400" dirty="0">
                <a:solidFill>
                  <a:schemeClr val="bg1"/>
                </a:solidFill>
                <a:latin typeface="Arial" pitchFamily="34" charset="0"/>
                <a:cs typeface="Arial" pitchFamily="34" charset="0"/>
              </a:rPr>
              <a:t>Other Reimbursements Thru the</a:t>
            </a:r>
            <a:br>
              <a:rPr lang="en-US" sz="4400" dirty="0">
                <a:solidFill>
                  <a:schemeClr val="bg1"/>
                </a:solidFill>
                <a:latin typeface="Arial" pitchFamily="34" charset="0"/>
                <a:cs typeface="Arial" pitchFamily="34" charset="0"/>
              </a:rPr>
            </a:br>
            <a:r>
              <a:rPr lang="en-US" sz="4400" dirty="0">
                <a:solidFill>
                  <a:schemeClr val="bg1"/>
                </a:solidFill>
                <a:latin typeface="Arial" pitchFamily="34" charset="0"/>
                <a:cs typeface="Arial" pitchFamily="34" charset="0"/>
              </a:rPr>
              <a:t>F-42 Process</a:t>
            </a:r>
          </a:p>
        </p:txBody>
      </p:sp>
      <p:sp>
        <p:nvSpPr>
          <p:cNvPr id="3" name="Content Placeholder 2"/>
          <p:cNvSpPr>
            <a:spLocks noGrp="1"/>
          </p:cNvSpPr>
          <p:nvPr>
            <p:ph idx="1"/>
          </p:nvPr>
        </p:nvSpPr>
        <p:spPr>
          <a:xfrm>
            <a:off x="419100" y="1905000"/>
            <a:ext cx="9086850" cy="4114800"/>
          </a:xfrm>
        </p:spPr>
        <p:txBody>
          <a:bodyPr/>
          <a:lstStyle/>
          <a:p>
            <a:r>
              <a:rPr lang="en-US" sz="3200" i="1" dirty="0">
                <a:solidFill>
                  <a:schemeClr val="tx1">
                    <a:lumMod val="75000"/>
                  </a:schemeClr>
                </a:solidFill>
                <a:latin typeface="Arial" pitchFamily="34" charset="0"/>
                <a:cs typeface="Arial" pitchFamily="34" charset="0"/>
              </a:rPr>
              <a:t>Any incident approved expense.</a:t>
            </a:r>
          </a:p>
          <a:p>
            <a:pPr lvl="1"/>
            <a:r>
              <a:rPr lang="en-US" sz="3200" dirty="0">
                <a:latin typeface="Arial" pitchFamily="34" charset="0"/>
                <a:cs typeface="Arial" pitchFamily="34" charset="0"/>
              </a:rPr>
              <a:t>Example: Motels approved to finish your travel leg home.</a:t>
            </a:r>
          </a:p>
          <a:p>
            <a:pPr lvl="1"/>
            <a:r>
              <a:rPr lang="en-US" sz="3200" dirty="0">
                <a:latin typeface="Arial" pitchFamily="34" charset="0"/>
                <a:cs typeface="Arial" pitchFamily="34" charset="0"/>
              </a:rPr>
              <a:t>Must have copies of all documentation from the incident.</a:t>
            </a:r>
          </a:p>
          <a:p>
            <a:pPr lvl="1"/>
            <a:r>
              <a:rPr lang="en-US" sz="3200" dirty="0">
                <a:latin typeface="Arial" pitchFamily="34" charset="0"/>
                <a:cs typeface="Arial" pitchFamily="34" charset="0"/>
              </a:rPr>
              <a:t>Must mail in receipts and documentation so the invoice can reflect the expenditure</a:t>
            </a:r>
            <a:r>
              <a:rPr lang="en-US" dirty="0" smtClean="0">
                <a:solidFill>
                  <a:schemeClr val="bg1"/>
                </a:solidFill>
                <a:latin typeface="Arial" pitchFamily="34" charset="0"/>
                <a:cs typeface="Arial" pitchFamily="34" charset="0"/>
              </a:rPr>
              <a:t>.</a:t>
            </a:r>
          </a:p>
          <a:p>
            <a:pPr lvl="1"/>
            <a:r>
              <a:rPr lang="en-US" sz="3200" dirty="0">
                <a:latin typeface="Arial" pitchFamily="34" charset="0"/>
                <a:cs typeface="Arial" pitchFamily="34" charset="0"/>
              </a:rPr>
              <a:t>In-State Travel Form  (OES Web site)</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71527" y="1"/>
            <a:ext cx="8743950" cy="1143000"/>
          </a:xfrm>
        </p:spPr>
        <p:txBody>
          <a:bodyPr/>
          <a:lstStyle/>
          <a:p>
            <a:r>
              <a:rPr lang="en-US" smtClean="0"/>
              <a:t>Expectations at Incident Base </a:t>
            </a:r>
          </a:p>
        </p:txBody>
      </p:sp>
      <p:sp>
        <p:nvSpPr>
          <p:cNvPr id="51203" name="Text Box 3"/>
          <p:cNvSpPr txBox="1">
            <a:spLocks noChangeArrowheads="1"/>
          </p:cNvSpPr>
          <p:nvPr/>
        </p:nvSpPr>
        <p:spPr bwMode="auto">
          <a:xfrm>
            <a:off x="1333512" y="1066812"/>
            <a:ext cx="7611102" cy="769306"/>
          </a:xfrm>
          <a:prstGeom prst="rect">
            <a:avLst/>
          </a:prstGeom>
          <a:noFill/>
          <a:ln w="12700">
            <a:noFill/>
            <a:miter lim="800000"/>
            <a:headEnd type="none" w="sm" len="sm"/>
            <a:tailEnd type="none" w="sm" len="sm"/>
          </a:ln>
        </p:spPr>
        <p:txBody>
          <a:bodyPr wrap="none" lIns="91303" tIns="45653" rIns="91303" bIns="45653">
            <a:spAutoFit/>
          </a:bodyPr>
          <a:lstStyle/>
          <a:p>
            <a:r>
              <a:rPr lang="en-US" sz="4400" dirty="0"/>
              <a:t>What to do if you have problems</a:t>
            </a:r>
            <a:endParaRPr lang="en-US" sz="2400" dirty="0"/>
          </a:p>
        </p:txBody>
      </p:sp>
      <p:grpSp>
        <p:nvGrpSpPr>
          <p:cNvPr id="51204" name="Group 16"/>
          <p:cNvGrpSpPr>
            <a:grpSpLocks/>
          </p:cNvGrpSpPr>
          <p:nvPr/>
        </p:nvGrpSpPr>
        <p:grpSpPr bwMode="auto">
          <a:xfrm>
            <a:off x="2324127" y="2133600"/>
            <a:ext cx="5374445" cy="4119266"/>
            <a:chOff x="4724400" y="2133600"/>
            <a:chExt cx="5374452" cy="4119265"/>
          </a:xfrm>
        </p:grpSpPr>
        <p:sp>
          <p:nvSpPr>
            <p:cNvPr id="51205" name="Rectangle 6"/>
            <p:cNvSpPr>
              <a:spLocks noChangeArrowheads="1"/>
            </p:cNvSpPr>
            <p:nvPr/>
          </p:nvSpPr>
          <p:spPr bwMode="auto">
            <a:xfrm>
              <a:off x="4724400" y="2133600"/>
              <a:ext cx="4267200" cy="914400"/>
            </a:xfrm>
            <a:prstGeom prst="rect">
              <a:avLst/>
            </a:prstGeom>
            <a:solidFill>
              <a:srgbClr val="333399"/>
            </a:solidFill>
            <a:ln w="12700">
              <a:solidFill>
                <a:schemeClr val="tx2"/>
              </a:solidFill>
              <a:miter lim="800000"/>
              <a:headEnd type="none" w="sm" len="sm"/>
              <a:tailEnd type="none" w="sm" len="sm"/>
            </a:ln>
          </p:spPr>
          <p:txBody>
            <a:bodyPr wrap="none" anchor="ctr"/>
            <a:lstStyle/>
            <a:p>
              <a:pPr algn="ctr"/>
              <a:r>
                <a:rPr lang="en-US" sz="3200"/>
                <a:t>Incident Commander</a:t>
              </a:r>
              <a:endParaRPr lang="en-US" sz="2400"/>
            </a:p>
          </p:txBody>
        </p:sp>
        <p:sp>
          <p:nvSpPr>
            <p:cNvPr id="51206" name="Text Box 8"/>
            <p:cNvSpPr txBox="1">
              <a:spLocks noChangeArrowheads="1"/>
            </p:cNvSpPr>
            <p:nvPr/>
          </p:nvSpPr>
          <p:spPr bwMode="auto">
            <a:xfrm>
              <a:off x="5867400" y="3317875"/>
              <a:ext cx="2612450" cy="461665"/>
            </a:xfrm>
            <a:prstGeom prst="rect">
              <a:avLst/>
            </a:prstGeom>
            <a:noFill/>
            <a:ln w="12700">
              <a:noFill/>
              <a:miter lim="800000"/>
              <a:headEnd type="none" w="sm" len="sm"/>
              <a:tailEnd type="none" w="sm" len="sm"/>
            </a:ln>
          </p:spPr>
          <p:txBody>
            <a:bodyPr wrap="none">
              <a:spAutoFit/>
            </a:bodyPr>
            <a:lstStyle/>
            <a:p>
              <a:r>
                <a:rPr lang="en-US" sz="2400"/>
                <a:t>Information Officer</a:t>
              </a:r>
            </a:p>
          </p:txBody>
        </p:sp>
        <p:sp>
          <p:nvSpPr>
            <p:cNvPr id="51207" name="Text Box 9"/>
            <p:cNvSpPr txBox="1">
              <a:spLocks noChangeArrowheads="1"/>
            </p:cNvSpPr>
            <p:nvPr/>
          </p:nvSpPr>
          <p:spPr bwMode="auto">
            <a:xfrm>
              <a:off x="5943599" y="4114800"/>
              <a:ext cx="2065825" cy="461665"/>
            </a:xfrm>
            <a:prstGeom prst="rect">
              <a:avLst/>
            </a:prstGeom>
            <a:noFill/>
            <a:ln w="12700">
              <a:noFill/>
              <a:miter lim="800000"/>
              <a:headEnd type="none" w="sm" len="sm"/>
              <a:tailEnd type="none" w="sm" len="sm"/>
            </a:ln>
          </p:spPr>
          <p:txBody>
            <a:bodyPr wrap="none">
              <a:spAutoFit/>
            </a:bodyPr>
            <a:lstStyle/>
            <a:p>
              <a:r>
                <a:rPr lang="en-US" sz="2400"/>
                <a:t>Liaison Officer</a:t>
              </a:r>
            </a:p>
          </p:txBody>
        </p:sp>
        <p:sp>
          <p:nvSpPr>
            <p:cNvPr id="51208" name="Text Box 10"/>
            <p:cNvSpPr txBox="1">
              <a:spLocks noChangeArrowheads="1"/>
            </p:cNvSpPr>
            <p:nvPr/>
          </p:nvSpPr>
          <p:spPr bwMode="auto">
            <a:xfrm>
              <a:off x="6934199" y="4953000"/>
              <a:ext cx="3164653" cy="461665"/>
            </a:xfrm>
            <a:prstGeom prst="rect">
              <a:avLst/>
            </a:prstGeom>
            <a:solidFill>
              <a:srgbClr val="000080"/>
            </a:solidFill>
            <a:ln w="12700">
              <a:solidFill>
                <a:schemeClr val="tx2"/>
              </a:solidFill>
              <a:miter lim="800000"/>
              <a:headEnd type="none" w="sm" len="sm"/>
              <a:tailEnd type="none" w="sm" len="sm"/>
            </a:ln>
          </p:spPr>
          <p:txBody>
            <a:bodyPr wrap="none">
              <a:spAutoFit/>
            </a:bodyPr>
            <a:lstStyle/>
            <a:p>
              <a:r>
                <a:rPr lang="en-US" sz="2400"/>
                <a:t>Agency Representatives</a:t>
              </a:r>
            </a:p>
          </p:txBody>
        </p:sp>
        <p:sp>
          <p:nvSpPr>
            <p:cNvPr id="51209" name="Text Box 11"/>
            <p:cNvSpPr txBox="1">
              <a:spLocks noChangeArrowheads="1"/>
            </p:cNvSpPr>
            <p:nvPr/>
          </p:nvSpPr>
          <p:spPr bwMode="auto">
            <a:xfrm>
              <a:off x="5930901" y="5791200"/>
              <a:ext cx="1929570" cy="461665"/>
            </a:xfrm>
            <a:prstGeom prst="rect">
              <a:avLst/>
            </a:prstGeom>
            <a:noFill/>
            <a:ln w="12700">
              <a:noFill/>
              <a:miter lim="800000"/>
              <a:headEnd type="none" w="sm" len="sm"/>
              <a:tailEnd type="none" w="sm" len="sm"/>
            </a:ln>
          </p:spPr>
          <p:txBody>
            <a:bodyPr wrap="none">
              <a:spAutoFit/>
            </a:bodyPr>
            <a:lstStyle/>
            <a:p>
              <a:r>
                <a:rPr lang="en-US" sz="2400"/>
                <a:t>Safety Officer</a:t>
              </a:r>
            </a:p>
          </p:txBody>
        </p:sp>
        <p:sp>
          <p:nvSpPr>
            <p:cNvPr id="51210" name="Line 12"/>
            <p:cNvSpPr>
              <a:spLocks noChangeShapeType="1"/>
            </p:cNvSpPr>
            <p:nvPr/>
          </p:nvSpPr>
          <p:spPr bwMode="auto">
            <a:xfrm>
              <a:off x="5029200" y="3048000"/>
              <a:ext cx="0" cy="30480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211" name="Line 13"/>
            <p:cNvSpPr>
              <a:spLocks noChangeShapeType="1"/>
            </p:cNvSpPr>
            <p:nvPr/>
          </p:nvSpPr>
          <p:spPr bwMode="auto">
            <a:xfrm>
              <a:off x="5029200" y="6096000"/>
              <a:ext cx="9144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212" name="Line 14"/>
            <p:cNvSpPr>
              <a:spLocks noChangeShapeType="1"/>
            </p:cNvSpPr>
            <p:nvPr/>
          </p:nvSpPr>
          <p:spPr bwMode="auto">
            <a:xfrm>
              <a:off x="5029200" y="4419600"/>
              <a:ext cx="838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213" name="Line 15"/>
            <p:cNvSpPr>
              <a:spLocks noChangeShapeType="1"/>
            </p:cNvSpPr>
            <p:nvPr/>
          </p:nvSpPr>
          <p:spPr bwMode="auto">
            <a:xfrm>
              <a:off x="5029200" y="3505200"/>
              <a:ext cx="838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214" name="Line 16"/>
            <p:cNvSpPr>
              <a:spLocks noChangeShapeType="1"/>
            </p:cNvSpPr>
            <p:nvPr/>
          </p:nvSpPr>
          <p:spPr bwMode="auto">
            <a:xfrm>
              <a:off x="6324600" y="4572000"/>
              <a:ext cx="0" cy="609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215" name="Line 17"/>
            <p:cNvSpPr>
              <a:spLocks noChangeShapeType="1"/>
            </p:cNvSpPr>
            <p:nvPr/>
          </p:nvSpPr>
          <p:spPr bwMode="auto">
            <a:xfrm>
              <a:off x="6324600" y="5181600"/>
              <a:ext cx="533400" cy="0"/>
            </a:xfrm>
            <a:prstGeom prst="line">
              <a:avLst/>
            </a:prstGeom>
            <a:noFill/>
            <a:ln w="12700">
              <a:solidFill>
                <a:schemeClr val="tx1"/>
              </a:solidFill>
              <a:round/>
              <a:headEnd type="none" w="sm" len="sm"/>
              <a:tailEnd type="none" w="sm" len="sm"/>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71527" y="1"/>
            <a:ext cx="8743950" cy="1143000"/>
          </a:xfrm>
          <a:noFill/>
        </p:spPr>
        <p:txBody>
          <a:bodyPr/>
          <a:lstStyle/>
          <a:p>
            <a:r>
              <a:rPr lang="en-US" dirty="0" smtClean="0">
                <a:solidFill>
                  <a:schemeClr val="tx1">
                    <a:lumMod val="75000"/>
                  </a:schemeClr>
                </a:solidFill>
                <a:latin typeface="Arial" charset="0"/>
                <a:cs typeface="Arial" charset="0"/>
              </a:rPr>
              <a:t>We expect you to….</a:t>
            </a:r>
          </a:p>
        </p:txBody>
      </p:sp>
      <p:sp>
        <p:nvSpPr>
          <p:cNvPr id="25603" name="Rectangle 3"/>
          <p:cNvSpPr>
            <a:spLocks noGrp="1" noChangeArrowheads="1"/>
          </p:cNvSpPr>
          <p:nvPr>
            <p:ph type="body" idx="1"/>
          </p:nvPr>
        </p:nvSpPr>
        <p:spPr>
          <a:xfrm>
            <a:off x="228600" y="1524000"/>
            <a:ext cx="8743950" cy="5029200"/>
          </a:xfrm>
          <a:noFill/>
        </p:spPr>
        <p:txBody>
          <a:bodyPr/>
          <a:lstStyle/>
          <a:p>
            <a:pPr>
              <a:lnSpc>
                <a:spcPct val="90000"/>
              </a:lnSpc>
            </a:pPr>
            <a:r>
              <a:rPr lang="en-US" sz="3600" dirty="0">
                <a:latin typeface="Arial" charset="0"/>
                <a:cs typeface="Arial" charset="0"/>
              </a:rPr>
              <a:t>Gather Dispatch Information</a:t>
            </a:r>
          </a:p>
          <a:p>
            <a:pPr>
              <a:lnSpc>
                <a:spcPct val="90000"/>
              </a:lnSpc>
            </a:pPr>
            <a:r>
              <a:rPr lang="en-US" sz="3600" dirty="0">
                <a:latin typeface="Arial" charset="0"/>
                <a:cs typeface="Arial" charset="0"/>
              </a:rPr>
              <a:t>CICCS Qualification</a:t>
            </a:r>
          </a:p>
          <a:p>
            <a:pPr>
              <a:lnSpc>
                <a:spcPct val="90000"/>
              </a:lnSpc>
            </a:pPr>
            <a:r>
              <a:rPr lang="en-US" sz="3600" dirty="0">
                <a:latin typeface="Arial" charset="0"/>
                <a:cs typeface="Arial" charset="0"/>
              </a:rPr>
              <a:t>Determine Urgency</a:t>
            </a:r>
          </a:p>
          <a:p>
            <a:pPr>
              <a:lnSpc>
                <a:spcPct val="90000"/>
              </a:lnSpc>
            </a:pPr>
            <a:r>
              <a:rPr lang="en-US" sz="3600" dirty="0">
                <a:latin typeface="Arial" charset="0"/>
                <a:cs typeface="Arial" charset="0"/>
              </a:rPr>
              <a:t>Appropriate STEN Vehicle</a:t>
            </a:r>
          </a:p>
          <a:p>
            <a:pPr>
              <a:lnSpc>
                <a:spcPct val="90000"/>
              </a:lnSpc>
            </a:pPr>
            <a:r>
              <a:rPr lang="en-US" sz="3600" u="sng" dirty="0">
                <a:latin typeface="Arial" charset="0"/>
                <a:cs typeface="Arial" charset="0"/>
              </a:rPr>
              <a:t>Always</a:t>
            </a:r>
            <a:r>
              <a:rPr lang="en-US" sz="3600" dirty="0">
                <a:latin typeface="Arial" charset="0"/>
                <a:cs typeface="Arial" charset="0"/>
              </a:rPr>
              <a:t> Fill STEN Trainee</a:t>
            </a:r>
          </a:p>
          <a:p>
            <a:pPr>
              <a:lnSpc>
                <a:spcPct val="90000"/>
              </a:lnSpc>
            </a:pPr>
            <a:r>
              <a:rPr lang="en-US" sz="3600" dirty="0">
                <a:latin typeface="Arial" charset="0"/>
                <a:cs typeface="Arial" charset="0"/>
              </a:rPr>
              <a:t>"Flight Following” with Operational Area</a:t>
            </a:r>
          </a:p>
          <a:p>
            <a:pPr>
              <a:lnSpc>
                <a:spcPct val="90000"/>
              </a:lnSpc>
            </a:pPr>
            <a:r>
              <a:rPr lang="en-US" sz="3600" dirty="0">
                <a:latin typeface="Arial" charset="0"/>
                <a:cs typeface="Arial" charset="0"/>
              </a:rPr>
              <a:t> Daily “SIT STAT” with </a:t>
            </a:r>
          </a:p>
          <a:p>
            <a:pPr>
              <a:lnSpc>
                <a:spcPct val="90000"/>
              </a:lnSpc>
              <a:buFontTx/>
              <a:buNone/>
            </a:pPr>
            <a:r>
              <a:rPr lang="en-US" sz="3600" dirty="0">
                <a:latin typeface="Arial" charset="0"/>
                <a:cs typeface="Arial" charset="0"/>
              </a:rPr>
              <a:t>    Home Region</a:t>
            </a:r>
          </a:p>
          <a:p>
            <a:pPr>
              <a:lnSpc>
                <a:spcPct val="90000"/>
              </a:lnSpc>
              <a:buFontTx/>
              <a:buNone/>
            </a:pPr>
            <a:endParaRPr lang="en-US" sz="3600" dirty="0">
              <a:latin typeface="Arial" charset="0"/>
              <a:cs typeface="Arial" charset="0"/>
            </a:endParaRPr>
          </a:p>
        </p:txBody>
      </p:sp>
      <p:pic>
        <p:nvPicPr>
          <p:cNvPr id="25604" name="Picture 5"/>
          <p:cNvPicPr>
            <a:picLocks noChangeAspect="1" noChangeArrowheads="1"/>
          </p:cNvPicPr>
          <p:nvPr/>
        </p:nvPicPr>
        <p:blipFill>
          <a:blip r:embed="rId3" cstate="print"/>
          <a:srcRect/>
          <a:stretch>
            <a:fillRect/>
          </a:stretch>
        </p:blipFill>
        <p:spPr bwMode="auto">
          <a:xfrm>
            <a:off x="6733034" y="5181603"/>
            <a:ext cx="3035297" cy="2200590"/>
          </a:xfrm>
          <a:prstGeom prst="rect">
            <a:avLst/>
          </a:prstGeom>
          <a:noFill/>
          <a:ln w="12700">
            <a:noFill/>
            <a:miter lim="800000"/>
            <a:headEnd type="none" w="sm" len="sm"/>
            <a:tailEnd type="none" w="sm" len="sm"/>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6120" y="1732028"/>
            <a:ext cx="2872229" cy="21541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solidFill>
                  <a:schemeClr val="bg1"/>
                </a:solidFill>
                <a:latin typeface="Arial" charset="0"/>
                <a:cs typeface="Arial" charset="0"/>
              </a:rPr>
              <a:t>Determine Urgency</a:t>
            </a:r>
          </a:p>
        </p:txBody>
      </p:sp>
      <p:sp>
        <p:nvSpPr>
          <p:cNvPr id="26627" name="Rectangle 3"/>
          <p:cNvSpPr>
            <a:spLocks noGrp="1" noChangeArrowheads="1"/>
          </p:cNvSpPr>
          <p:nvPr>
            <p:ph type="body" idx="1"/>
          </p:nvPr>
        </p:nvSpPr>
        <p:spPr>
          <a:xfrm>
            <a:off x="457200" y="1981200"/>
            <a:ext cx="8743950" cy="4114800"/>
          </a:xfrm>
        </p:spPr>
        <p:txBody>
          <a:bodyPr/>
          <a:lstStyle/>
          <a:p>
            <a:r>
              <a:rPr lang="en-US" sz="4000" dirty="0">
                <a:latin typeface="Arial" charset="0"/>
                <a:cs typeface="Arial" charset="0"/>
              </a:rPr>
              <a:t>Response Modes</a:t>
            </a:r>
          </a:p>
          <a:p>
            <a:pPr lvl="1"/>
            <a:r>
              <a:rPr lang="en-US" sz="4000" dirty="0">
                <a:latin typeface="Arial" charset="0"/>
                <a:cs typeface="Arial" charset="0"/>
              </a:rPr>
              <a:t>Initial Attack</a:t>
            </a:r>
          </a:p>
          <a:p>
            <a:pPr lvl="2"/>
            <a:r>
              <a:rPr lang="en-US" sz="2800" dirty="0">
                <a:latin typeface="Arial" charset="0"/>
                <a:cs typeface="Arial" charset="0"/>
              </a:rPr>
              <a:t>Just like receiving a 911 call</a:t>
            </a:r>
          </a:p>
          <a:p>
            <a:pPr lvl="1"/>
            <a:r>
              <a:rPr lang="en-US" sz="4000" dirty="0">
                <a:latin typeface="Arial" charset="0"/>
                <a:cs typeface="Arial" charset="0"/>
              </a:rPr>
              <a:t>Immediate Need</a:t>
            </a:r>
          </a:p>
          <a:p>
            <a:pPr lvl="2"/>
            <a:r>
              <a:rPr lang="en-US" sz="2800" dirty="0">
                <a:latin typeface="Arial" charset="0"/>
                <a:cs typeface="Arial" charset="0"/>
              </a:rPr>
              <a:t>30 minute response expectation</a:t>
            </a:r>
          </a:p>
          <a:p>
            <a:pPr lvl="1"/>
            <a:r>
              <a:rPr lang="en-US" sz="4000" dirty="0">
                <a:latin typeface="Arial" charset="0"/>
                <a:cs typeface="Arial" charset="0"/>
              </a:rPr>
              <a:t>Planned Need</a:t>
            </a:r>
          </a:p>
          <a:p>
            <a:pPr lvl="2"/>
            <a:r>
              <a:rPr lang="en-US" sz="2800" dirty="0">
                <a:latin typeface="Arial" charset="0"/>
                <a:cs typeface="Arial" charset="0"/>
              </a:rPr>
              <a:t>1 hour response expectation</a:t>
            </a:r>
          </a:p>
        </p:txBody>
      </p:sp>
      <p:pic>
        <p:nvPicPr>
          <p:cNvPr id="26628" name="Picture 5"/>
          <p:cNvPicPr>
            <a:picLocks noChangeAspect="1" noChangeArrowheads="1"/>
          </p:cNvPicPr>
          <p:nvPr/>
        </p:nvPicPr>
        <p:blipFill>
          <a:blip r:embed="rId3" cstate="print"/>
          <a:srcRect/>
          <a:stretch>
            <a:fillRect/>
          </a:stretch>
        </p:blipFill>
        <p:spPr bwMode="auto">
          <a:xfrm>
            <a:off x="6922831" y="4419600"/>
            <a:ext cx="3364176" cy="243840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71527" y="228600"/>
            <a:ext cx="8743950" cy="1143000"/>
          </a:xfrm>
        </p:spPr>
        <p:txBody>
          <a:bodyPr/>
          <a:lstStyle/>
          <a:p>
            <a:r>
              <a:rPr lang="en-US" smtClean="0">
                <a:solidFill>
                  <a:schemeClr val="bg1"/>
                </a:solidFill>
                <a:latin typeface="Arial" charset="0"/>
                <a:cs typeface="Arial" charset="0"/>
              </a:rPr>
              <a:t>Build your file</a:t>
            </a:r>
          </a:p>
        </p:txBody>
      </p:sp>
      <p:sp>
        <p:nvSpPr>
          <p:cNvPr id="54275" name="Rectangle 3"/>
          <p:cNvSpPr>
            <a:spLocks noGrp="1" noChangeArrowheads="1"/>
          </p:cNvSpPr>
          <p:nvPr>
            <p:ph type="body" idx="1"/>
          </p:nvPr>
        </p:nvSpPr>
        <p:spPr>
          <a:xfrm>
            <a:off x="762000" y="1371600"/>
            <a:ext cx="8743950" cy="5181600"/>
          </a:xfrm>
        </p:spPr>
        <p:txBody>
          <a:bodyPr/>
          <a:lstStyle/>
          <a:p>
            <a:r>
              <a:rPr lang="en-US" sz="3600" dirty="0">
                <a:latin typeface="Arial" charset="0"/>
                <a:cs typeface="Arial" charset="0"/>
              </a:rPr>
              <a:t>Keep and make copies of everything</a:t>
            </a:r>
          </a:p>
          <a:p>
            <a:r>
              <a:rPr lang="en-US" sz="3600" dirty="0">
                <a:latin typeface="Arial" charset="0"/>
                <a:cs typeface="Arial" charset="0"/>
              </a:rPr>
              <a:t>Obtain copies of everyone’s F-42</a:t>
            </a:r>
          </a:p>
          <a:p>
            <a:r>
              <a:rPr lang="en-US" sz="3600" dirty="0">
                <a:latin typeface="Arial" charset="0"/>
                <a:cs typeface="Arial" charset="0"/>
              </a:rPr>
              <a:t>Get all the ICS Form 214’s</a:t>
            </a:r>
          </a:p>
          <a:p>
            <a:r>
              <a:rPr lang="en-US" sz="3600" dirty="0">
                <a:latin typeface="Arial" charset="0"/>
                <a:cs typeface="Arial" charset="0"/>
              </a:rPr>
              <a:t>FILE THEM FOR 5 YEARS</a:t>
            </a:r>
          </a:p>
          <a:p>
            <a:r>
              <a:rPr lang="en-US" sz="3600" dirty="0">
                <a:latin typeface="Arial" charset="0"/>
                <a:cs typeface="Arial" charset="0"/>
              </a:rPr>
              <a:t>Any issues that arise, the Strike Team Leader is the contact person</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r>
              <a:rPr lang="en-US" dirty="0" smtClean="0">
                <a:solidFill>
                  <a:schemeClr val="bg1"/>
                </a:solidFill>
                <a:latin typeface="Arial" charset="0"/>
                <a:cs typeface="Arial" charset="0"/>
              </a:rPr>
              <a:t>Cal OES Assistant Chiefs</a:t>
            </a:r>
          </a:p>
        </p:txBody>
      </p:sp>
      <p:sp>
        <p:nvSpPr>
          <p:cNvPr id="53251" name="Text Box 5"/>
          <p:cNvSpPr txBox="1">
            <a:spLocks noChangeArrowheads="1"/>
          </p:cNvSpPr>
          <p:nvPr/>
        </p:nvSpPr>
        <p:spPr bwMode="auto">
          <a:xfrm>
            <a:off x="266705" y="1905032"/>
            <a:ext cx="10020300" cy="3847072"/>
          </a:xfrm>
          <a:prstGeom prst="rect">
            <a:avLst/>
          </a:prstGeom>
          <a:noFill/>
          <a:ln w="12700">
            <a:noFill/>
            <a:miter lim="800000"/>
            <a:headEnd type="none" w="sm" len="sm"/>
            <a:tailEnd type="none" w="sm" len="sm"/>
          </a:ln>
        </p:spPr>
        <p:txBody>
          <a:bodyPr wrap="square" lIns="91303" tIns="45653" rIns="91303" bIns="45653">
            <a:spAutoFit/>
          </a:bodyPr>
          <a:lstStyle/>
          <a:p>
            <a:pPr>
              <a:buFontTx/>
              <a:buChar char="o"/>
            </a:pPr>
            <a:endParaRPr lang="en-US" dirty="0"/>
          </a:p>
          <a:p>
            <a:pPr>
              <a:buFont typeface="Arial" charset="0"/>
              <a:buChar char="•"/>
            </a:pPr>
            <a:r>
              <a:rPr lang="en-US" dirty="0">
                <a:solidFill>
                  <a:schemeClr val="bg1"/>
                </a:solidFill>
              </a:rPr>
              <a:t> </a:t>
            </a:r>
            <a:r>
              <a:rPr lang="en-US" sz="3600" dirty="0">
                <a:solidFill>
                  <a:schemeClr val="bg1"/>
                </a:solidFill>
                <a:latin typeface="Arial" charset="0"/>
                <a:cs typeface="Arial" charset="0"/>
              </a:rPr>
              <a:t>Region I  	Dave Stone      	(916) 642-3827</a:t>
            </a:r>
          </a:p>
          <a:p>
            <a:pPr>
              <a:buFont typeface="Arial" charset="0"/>
              <a:buChar char="•"/>
            </a:pPr>
            <a:r>
              <a:rPr lang="en-US" sz="3600" dirty="0">
                <a:solidFill>
                  <a:schemeClr val="bg1"/>
                </a:solidFill>
                <a:latin typeface="Arial" charset="0"/>
                <a:cs typeface="Arial" charset="0"/>
              </a:rPr>
              <a:t> Region I	</a:t>
            </a:r>
            <a:r>
              <a:rPr lang="en-US" sz="3600" dirty="0">
                <a:solidFill>
                  <a:schemeClr val="tx1">
                    <a:lumMod val="75000"/>
                  </a:schemeClr>
                </a:solidFill>
                <a:latin typeface="Arial" charset="0"/>
                <a:cs typeface="Arial" charset="0"/>
              </a:rPr>
              <a:t>Vacant</a:t>
            </a:r>
          </a:p>
          <a:p>
            <a:pPr>
              <a:buFontTx/>
              <a:buChar char="•"/>
            </a:pPr>
            <a:r>
              <a:rPr lang="en-US" sz="3600" dirty="0">
                <a:solidFill>
                  <a:schemeClr val="bg1"/>
                </a:solidFill>
                <a:latin typeface="Arial" charset="0"/>
                <a:cs typeface="Arial" charset="0"/>
              </a:rPr>
              <a:t> Region II     </a:t>
            </a:r>
            <a:r>
              <a:rPr lang="en-US" sz="3600" dirty="0">
                <a:solidFill>
                  <a:schemeClr val="tx1">
                    <a:lumMod val="75000"/>
                  </a:schemeClr>
                </a:solidFill>
                <a:latin typeface="Arial" charset="0"/>
                <a:cs typeface="Arial" charset="0"/>
              </a:rPr>
              <a:t>Vacant</a:t>
            </a:r>
            <a:r>
              <a:rPr lang="en-US" sz="3600" dirty="0">
                <a:solidFill>
                  <a:schemeClr val="bg1"/>
                </a:solidFill>
                <a:latin typeface="Arial" charset="0"/>
                <a:cs typeface="Arial" charset="0"/>
              </a:rPr>
              <a:t>			</a:t>
            </a:r>
          </a:p>
          <a:p>
            <a:pPr>
              <a:buFontTx/>
              <a:buChar char="•"/>
            </a:pPr>
            <a:r>
              <a:rPr lang="en-US" sz="3600" dirty="0">
                <a:solidFill>
                  <a:schemeClr val="bg1"/>
                </a:solidFill>
                <a:latin typeface="Arial" charset="0"/>
                <a:cs typeface="Arial" charset="0"/>
              </a:rPr>
              <a:t> Region II 	John </a:t>
            </a:r>
            <a:r>
              <a:rPr lang="en-US" sz="3600" dirty="0" err="1">
                <a:solidFill>
                  <a:schemeClr val="bg1"/>
                </a:solidFill>
                <a:latin typeface="Arial" charset="0"/>
                <a:cs typeface="Arial" charset="0"/>
              </a:rPr>
              <a:t>Salvate</a:t>
            </a:r>
            <a:r>
              <a:rPr lang="en-US" sz="3600" dirty="0">
                <a:solidFill>
                  <a:schemeClr val="bg1"/>
                </a:solidFill>
                <a:latin typeface="Arial" charset="0"/>
                <a:cs typeface="Arial" charset="0"/>
              </a:rPr>
              <a:t>  	(707) 853-6150</a:t>
            </a:r>
          </a:p>
          <a:p>
            <a:pPr>
              <a:buFontTx/>
              <a:buChar char="•"/>
            </a:pPr>
            <a:r>
              <a:rPr lang="en-US" sz="3600" dirty="0">
                <a:solidFill>
                  <a:schemeClr val="bg1"/>
                </a:solidFill>
                <a:latin typeface="Arial" charset="0"/>
                <a:cs typeface="Arial" charset="0"/>
              </a:rPr>
              <a:t> Region III 	Ken Hood		(916) 642-3887</a:t>
            </a:r>
          </a:p>
          <a:p>
            <a:pPr>
              <a:buFontTx/>
              <a:buChar char="•"/>
            </a:pPr>
            <a:r>
              <a:rPr lang="en-US" sz="3600" dirty="0">
                <a:solidFill>
                  <a:schemeClr val="bg1"/>
                </a:solidFill>
                <a:latin typeface="Arial" charset="0"/>
                <a:cs typeface="Arial" charset="0"/>
              </a:rPr>
              <a:t> Region III 	</a:t>
            </a:r>
            <a:r>
              <a:rPr lang="en-US" sz="3600" dirty="0">
                <a:solidFill>
                  <a:schemeClr val="tx1">
                    <a:lumMod val="75000"/>
                  </a:schemeClr>
                </a:solidFill>
                <a:latin typeface="Arial" charset="0"/>
                <a:cs typeface="Arial" charset="0"/>
              </a:rPr>
              <a:t>Vacant</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r>
              <a:rPr lang="en-US" dirty="0" smtClean="0">
                <a:solidFill>
                  <a:schemeClr val="bg1"/>
                </a:solidFill>
                <a:latin typeface="Arial" charset="0"/>
                <a:cs typeface="Arial" charset="0"/>
              </a:rPr>
              <a:t>Cal OES Assistant Chiefs</a:t>
            </a:r>
          </a:p>
        </p:txBody>
      </p:sp>
      <p:sp>
        <p:nvSpPr>
          <p:cNvPr id="53251" name="Text Box 5"/>
          <p:cNvSpPr txBox="1">
            <a:spLocks noChangeArrowheads="1"/>
          </p:cNvSpPr>
          <p:nvPr/>
        </p:nvSpPr>
        <p:spPr bwMode="auto">
          <a:xfrm>
            <a:off x="266705" y="1905008"/>
            <a:ext cx="10020300" cy="4493403"/>
          </a:xfrm>
          <a:prstGeom prst="rect">
            <a:avLst/>
          </a:prstGeom>
          <a:noFill/>
          <a:ln w="12700">
            <a:noFill/>
            <a:miter lim="800000"/>
            <a:headEnd type="none" w="sm" len="sm"/>
            <a:tailEnd type="none" w="sm" len="sm"/>
          </a:ln>
        </p:spPr>
        <p:txBody>
          <a:bodyPr wrap="square" lIns="91303" tIns="45653" rIns="91303" bIns="45653">
            <a:spAutoFit/>
          </a:bodyPr>
          <a:lstStyle/>
          <a:p>
            <a:pPr>
              <a:buFontTx/>
              <a:buChar char="o"/>
            </a:pPr>
            <a:endParaRPr lang="en-US" dirty="0"/>
          </a:p>
          <a:p>
            <a:pPr>
              <a:buFont typeface="Arial" charset="0"/>
              <a:buChar char="•"/>
            </a:pPr>
            <a:r>
              <a:rPr lang="en-US" sz="3600" dirty="0">
                <a:solidFill>
                  <a:schemeClr val="bg1"/>
                </a:solidFill>
                <a:latin typeface="Arial" charset="0"/>
                <a:cs typeface="Arial" charset="0"/>
              </a:rPr>
              <a:t> Region IV	Corey Zander	(916) 712-6771</a:t>
            </a:r>
          </a:p>
          <a:p>
            <a:pPr>
              <a:buFont typeface="Arial" charset="0"/>
              <a:buChar char="•"/>
            </a:pPr>
            <a:r>
              <a:rPr lang="en-US" sz="3600" dirty="0">
                <a:solidFill>
                  <a:schemeClr val="bg1"/>
                </a:solidFill>
                <a:latin typeface="Arial" charset="0"/>
                <a:cs typeface="Arial" charset="0"/>
              </a:rPr>
              <a:t> Region IV    </a:t>
            </a:r>
            <a:r>
              <a:rPr lang="en-US" sz="3600" dirty="0">
                <a:solidFill>
                  <a:schemeClr val="tx1">
                    <a:lumMod val="75000"/>
                  </a:schemeClr>
                </a:solidFill>
                <a:latin typeface="Arial" charset="0"/>
                <a:cs typeface="Arial" charset="0"/>
              </a:rPr>
              <a:t>Vacant</a:t>
            </a:r>
          </a:p>
          <a:p>
            <a:pPr>
              <a:buFontTx/>
              <a:buChar char="•"/>
            </a:pPr>
            <a:r>
              <a:rPr lang="en-US" sz="3600" dirty="0">
                <a:solidFill>
                  <a:schemeClr val="bg1"/>
                </a:solidFill>
                <a:latin typeface="Arial" charset="0"/>
                <a:cs typeface="Arial" charset="0"/>
              </a:rPr>
              <a:t> Region V 	Bill </a:t>
            </a:r>
            <a:r>
              <a:rPr lang="en-US" sz="3600" dirty="0" err="1">
                <a:solidFill>
                  <a:schemeClr val="bg1"/>
                </a:solidFill>
                <a:latin typeface="Arial" charset="0"/>
                <a:cs typeface="Arial" charset="0"/>
              </a:rPr>
              <a:t>Bondshu</a:t>
            </a:r>
            <a:r>
              <a:rPr lang="en-US" sz="3600" dirty="0">
                <a:solidFill>
                  <a:schemeClr val="bg1"/>
                </a:solidFill>
                <a:latin typeface="Arial" charset="0"/>
                <a:cs typeface="Arial" charset="0"/>
              </a:rPr>
              <a:t>       	(559) 284-1580</a:t>
            </a:r>
          </a:p>
          <a:p>
            <a:pPr>
              <a:buFontTx/>
              <a:buChar char="•"/>
            </a:pPr>
            <a:r>
              <a:rPr lang="en-US" sz="3600" dirty="0">
                <a:solidFill>
                  <a:schemeClr val="bg1"/>
                </a:solidFill>
                <a:latin typeface="Arial" charset="0"/>
                <a:cs typeface="Arial" charset="0"/>
              </a:rPr>
              <a:t> Region V 	Javier Lara		(559) 412-1016</a:t>
            </a:r>
          </a:p>
          <a:p>
            <a:pPr>
              <a:buFontTx/>
              <a:buChar char="•"/>
            </a:pPr>
            <a:r>
              <a:rPr lang="en-US" sz="3600" dirty="0">
                <a:solidFill>
                  <a:schemeClr val="bg1"/>
                </a:solidFill>
                <a:latin typeface="Arial" charset="0"/>
                <a:cs typeface="Arial" charset="0"/>
              </a:rPr>
              <a:t> Region VI 	Art Torrez		(916) 642-3838</a:t>
            </a:r>
          </a:p>
          <a:p>
            <a:pPr>
              <a:buFontTx/>
              <a:buChar char="•"/>
            </a:pPr>
            <a:r>
              <a:rPr lang="en-US" sz="3600" dirty="0" smtClean="0">
                <a:solidFill>
                  <a:schemeClr val="bg1"/>
                </a:solidFill>
                <a:latin typeface="Arial" charset="0"/>
                <a:cs typeface="Arial" charset="0"/>
              </a:rPr>
              <a:t> Region </a:t>
            </a:r>
            <a:r>
              <a:rPr lang="en-US" sz="3600" dirty="0">
                <a:solidFill>
                  <a:schemeClr val="bg1"/>
                </a:solidFill>
                <a:latin typeface="Arial" charset="0"/>
                <a:cs typeface="Arial" charset="0"/>
              </a:rPr>
              <a:t>VI 	Pete Mercado	(619) 302-5360</a:t>
            </a:r>
          </a:p>
          <a:p>
            <a:pPr>
              <a:spcBef>
                <a:spcPct val="50000"/>
              </a:spcBef>
            </a:pPr>
            <a:endParaRPr lang="en-US" dirty="0"/>
          </a:p>
        </p:txBody>
      </p:sp>
    </p:spTree>
    <p:extLst>
      <p:ext uri="{BB962C8B-B14F-4D97-AF65-F5344CB8AC3E}">
        <p14:creationId xmlns:p14="http://schemas.microsoft.com/office/powerpoint/2010/main" val="257320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14370" y="152465"/>
            <a:ext cx="3686175" cy="1015527"/>
          </a:xfrm>
          <a:prstGeom prst="rect">
            <a:avLst/>
          </a:prstGeom>
          <a:noFill/>
          <a:ln w="9525">
            <a:noFill/>
            <a:miter lim="800000"/>
            <a:headEnd/>
            <a:tailEnd/>
          </a:ln>
        </p:spPr>
        <p:txBody>
          <a:bodyPr lIns="91303" tIns="45653" rIns="91303" bIns="45653">
            <a:spAutoFit/>
          </a:bodyPr>
          <a:lstStyle/>
          <a:p>
            <a:pPr algn="ctr">
              <a:spcBef>
                <a:spcPct val="50000"/>
              </a:spcBef>
            </a:pPr>
            <a:r>
              <a:rPr lang="en-US" sz="2000" b="1" dirty="0"/>
              <a:t>FOREST AGENCY </a:t>
            </a:r>
            <a:r>
              <a:rPr lang="en-US" sz="2000" b="1" dirty="0">
                <a:latin typeface="Arial" panose="020B0604020202020204" pitchFamily="34" charset="0"/>
                <a:cs typeface="Arial" panose="020B0604020202020204" pitchFamily="34" charset="0"/>
              </a:rPr>
              <a:t>COMMAND</a:t>
            </a:r>
            <a:r>
              <a:rPr lang="en-US" sz="2000" b="1" dirty="0"/>
              <a:t> &amp; CONTROL ORDERING SYSTEM</a:t>
            </a:r>
          </a:p>
        </p:txBody>
      </p:sp>
      <p:sp>
        <p:nvSpPr>
          <p:cNvPr id="14339" name="Line 3"/>
          <p:cNvSpPr>
            <a:spLocks noChangeShapeType="1"/>
          </p:cNvSpPr>
          <p:nvPr/>
        </p:nvSpPr>
        <p:spPr bwMode="auto">
          <a:xfrm>
            <a:off x="5057775" y="0"/>
            <a:ext cx="0" cy="4495800"/>
          </a:xfrm>
          <a:prstGeom prst="line">
            <a:avLst/>
          </a:prstGeom>
          <a:noFill/>
          <a:ln w="57150">
            <a:solidFill>
              <a:srgbClr val="FFFF00"/>
            </a:solidFill>
            <a:round/>
            <a:headEnd/>
            <a:tailEnd/>
          </a:ln>
        </p:spPr>
        <p:txBody>
          <a:bodyPr lIns="91303" tIns="45653" rIns="91303" bIns="45653"/>
          <a:lstStyle/>
          <a:p>
            <a:endParaRPr lang="en-US"/>
          </a:p>
        </p:txBody>
      </p:sp>
      <p:sp>
        <p:nvSpPr>
          <p:cNvPr id="14340" name="Text Box 5"/>
          <p:cNvSpPr txBox="1">
            <a:spLocks noChangeArrowheads="1"/>
          </p:cNvSpPr>
          <p:nvPr/>
        </p:nvSpPr>
        <p:spPr bwMode="auto">
          <a:xfrm>
            <a:off x="1114425" y="1752614"/>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Other GACC or NICC</a:t>
            </a:r>
          </a:p>
        </p:txBody>
      </p:sp>
      <p:sp>
        <p:nvSpPr>
          <p:cNvPr id="14341" name="Text Box 6"/>
          <p:cNvSpPr txBox="1">
            <a:spLocks noChangeArrowheads="1"/>
          </p:cNvSpPr>
          <p:nvPr/>
        </p:nvSpPr>
        <p:spPr bwMode="auto">
          <a:xfrm>
            <a:off x="1114425" y="3048068"/>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North Ops or South Ops</a:t>
            </a:r>
          </a:p>
        </p:txBody>
      </p:sp>
      <p:sp>
        <p:nvSpPr>
          <p:cNvPr id="14342" name="Text Box 7"/>
          <p:cNvSpPr txBox="1">
            <a:spLocks noChangeArrowheads="1"/>
          </p:cNvSpPr>
          <p:nvPr/>
        </p:nvSpPr>
        <p:spPr bwMode="auto">
          <a:xfrm>
            <a:off x="1200150" y="5535679"/>
            <a:ext cx="2057400" cy="7846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Forest Agency</a:t>
            </a:r>
          </a:p>
          <a:p>
            <a:pPr algn="ctr">
              <a:spcBef>
                <a:spcPct val="50000"/>
              </a:spcBef>
            </a:pPr>
            <a:r>
              <a:rPr lang="en-US" sz="1800" b="1" dirty="0">
                <a:latin typeface="Arial" panose="020B0604020202020204" pitchFamily="34" charset="0"/>
                <a:cs typeface="Arial" panose="020B0604020202020204" pitchFamily="34" charset="0"/>
              </a:rPr>
              <a:t>ECC</a:t>
            </a:r>
          </a:p>
        </p:txBody>
      </p:sp>
      <p:sp>
        <p:nvSpPr>
          <p:cNvPr id="14343" name="Line 8"/>
          <p:cNvSpPr>
            <a:spLocks noChangeShapeType="1"/>
          </p:cNvSpPr>
          <p:nvPr/>
        </p:nvSpPr>
        <p:spPr bwMode="auto">
          <a:xfrm flipH="1" flipV="1">
            <a:off x="2143125" y="2438404"/>
            <a:ext cx="0" cy="6096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4344" name="Line 9"/>
          <p:cNvSpPr>
            <a:spLocks noChangeShapeType="1"/>
          </p:cNvSpPr>
          <p:nvPr/>
        </p:nvSpPr>
        <p:spPr bwMode="auto">
          <a:xfrm flipV="1">
            <a:off x="2143125" y="3733803"/>
            <a:ext cx="0" cy="914400"/>
          </a:xfrm>
          <a:prstGeom prst="line">
            <a:avLst/>
          </a:prstGeom>
          <a:noFill/>
          <a:ln w="19050">
            <a:solidFill>
              <a:srgbClr val="FFFF00"/>
            </a:solidFill>
            <a:round/>
            <a:headEnd/>
            <a:tailEnd type="triangle" w="med" len="med"/>
          </a:ln>
        </p:spPr>
        <p:txBody>
          <a:bodyPr lIns="91303" tIns="45653" rIns="91303" bIns="45653"/>
          <a:lstStyle/>
          <a:p>
            <a:endParaRPr lang="en-US"/>
          </a:p>
        </p:txBody>
      </p:sp>
      <p:sp>
        <p:nvSpPr>
          <p:cNvPr id="14345" name="Rectangle 10"/>
          <p:cNvSpPr>
            <a:spLocks noChangeArrowheads="1"/>
          </p:cNvSpPr>
          <p:nvPr/>
        </p:nvSpPr>
        <p:spPr bwMode="auto">
          <a:xfrm>
            <a:off x="857290" y="4648266"/>
            <a:ext cx="2377297" cy="369197"/>
          </a:xfrm>
          <a:prstGeom prst="rect">
            <a:avLst/>
          </a:prstGeom>
          <a:noFill/>
          <a:ln w="9525">
            <a:solidFill>
              <a:srgbClr val="FFFF00"/>
            </a:solidFill>
            <a:miter lim="800000"/>
            <a:headEnd/>
            <a:tailEnd/>
          </a:ln>
        </p:spPr>
        <p:txBody>
          <a:bodyPr wrap="none" lIns="91303" tIns="45653" rIns="91303" bIns="45653">
            <a:spAutoFit/>
          </a:bodyPr>
          <a:lstStyle/>
          <a:p>
            <a:pPr>
              <a:spcBef>
                <a:spcPct val="50000"/>
              </a:spcBef>
            </a:pPr>
            <a:r>
              <a:rPr lang="en-US" sz="1800" b="1" dirty="0">
                <a:latin typeface="Arial" panose="020B0604020202020204" pitchFamily="34" charset="0"/>
                <a:cs typeface="Arial" panose="020B0604020202020204" pitchFamily="34" charset="0"/>
              </a:rPr>
              <a:t>Other Forest or Unit</a:t>
            </a:r>
          </a:p>
        </p:txBody>
      </p:sp>
      <p:sp>
        <p:nvSpPr>
          <p:cNvPr id="14346" name="Text Box 12"/>
          <p:cNvSpPr txBox="1">
            <a:spLocks noChangeArrowheads="1"/>
          </p:cNvSpPr>
          <p:nvPr/>
        </p:nvSpPr>
        <p:spPr bwMode="auto">
          <a:xfrm>
            <a:off x="6515100" y="5749993"/>
            <a:ext cx="2057400" cy="646195"/>
          </a:xfrm>
          <a:prstGeom prst="rect">
            <a:avLst/>
          </a:prstGeom>
          <a:noFill/>
          <a:ln w="9525">
            <a:solidFill>
              <a:srgbClr val="FFFF00"/>
            </a:solidFill>
            <a:miter lim="800000"/>
            <a:headEnd/>
            <a:tailEnd/>
          </a:ln>
        </p:spPr>
        <p:txBody>
          <a:bodyPr lIns="91303" tIns="45653" rIns="91303" bIns="45653">
            <a:spAutoFit/>
          </a:bodyPr>
          <a:lstStyle/>
          <a:p>
            <a:pPr algn="ctr">
              <a:spcBef>
                <a:spcPct val="50000"/>
              </a:spcBef>
            </a:pPr>
            <a:r>
              <a:rPr lang="en-US" sz="1800" b="1" dirty="0">
                <a:latin typeface="Arial" panose="020B0604020202020204" pitchFamily="34" charset="0"/>
                <a:cs typeface="Arial" panose="020B0604020202020204" pitchFamily="34" charset="0"/>
              </a:rPr>
              <a:t>Local Fire Agency</a:t>
            </a:r>
          </a:p>
        </p:txBody>
      </p:sp>
      <p:sp>
        <p:nvSpPr>
          <p:cNvPr id="14347" name="Line 19"/>
          <p:cNvSpPr>
            <a:spLocks noChangeShapeType="1"/>
          </p:cNvSpPr>
          <p:nvPr/>
        </p:nvSpPr>
        <p:spPr bwMode="auto">
          <a:xfrm>
            <a:off x="5229225" y="0"/>
            <a:ext cx="0" cy="6858000"/>
          </a:xfrm>
          <a:prstGeom prst="line">
            <a:avLst/>
          </a:prstGeom>
          <a:noFill/>
          <a:ln w="57150">
            <a:solidFill>
              <a:srgbClr val="FFFF00"/>
            </a:solidFill>
            <a:round/>
            <a:headEnd/>
            <a:tailEnd/>
          </a:ln>
        </p:spPr>
        <p:txBody>
          <a:bodyPr lIns="91303" tIns="45653" rIns="91303" bIns="45653"/>
          <a:lstStyle/>
          <a:p>
            <a:endParaRPr lang="en-US"/>
          </a:p>
        </p:txBody>
      </p:sp>
      <p:sp>
        <p:nvSpPr>
          <p:cNvPr id="14348" name="Line 20"/>
          <p:cNvSpPr>
            <a:spLocks noChangeShapeType="1"/>
          </p:cNvSpPr>
          <p:nvPr/>
        </p:nvSpPr>
        <p:spPr bwMode="auto">
          <a:xfrm>
            <a:off x="5057775" y="4495800"/>
            <a:ext cx="0" cy="2362200"/>
          </a:xfrm>
          <a:prstGeom prst="line">
            <a:avLst/>
          </a:prstGeom>
          <a:noFill/>
          <a:ln w="57150">
            <a:solidFill>
              <a:srgbClr val="FFFF00"/>
            </a:solidFill>
            <a:prstDash val="dash"/>
            <a:round/>
            <a:headEnd/>
            <a:tailEnd/>
          </a:ln>
        </p:spPr>
        <p:txBody>
          <a:bodyPr lIns="91303" tIns="45653" rIns="91303" bIns="45653"/>
          <a:lstStyle/>
          <a:p>
            <a:endParaRPr lang="en-US"/>
          </a:p>
        </p:txBody>
      </p:sp>
      <p:sp>
        <p:nvSpPr>
          <p:cNvPr id="14349" name="Line 21"/>
          <p:cNvSpPr>
            <a:spLocks noChangeShapeType="1"/>
          </p:cNvSpPr>
          <p:nvPr/>
        </p:nvSpPr>
        <p:spPr bwMode="auto">
          <a:xfrm>
            <a:off x="3257550" y="5943600"/>
            <a:ext cx="3000375" cy="152400"/>
          </a:xfrm>
          <a:prstGeom prst="line">
            <a:avLst/>
          </a:prstGeom>
          <a:noFill/>
          <a:ln w="57150">
            <a:solidFill>
              <a:srgbClr val="FFFF00"/>
            </a:solidFill>
            <a:round/>
            <a:headEnd/>
            <a:tailEnd type="triangle" w="lg" len="lg"/>
          </a:ln>
        </p:spPr>
        <p:txBody>
          <a:bodyPr lIns="91303" tIns="45653" rIns="91303" bIns="45653"/>
          <a:lstStyle/>
          <a:p>
            <a:endParaRPr lang="en-US"/>
          </a:p>
        </p:txBody>
      </p:sp>
      <p:sp>
        <p:nvSpPr>
          <p:cNvPr id="14350" name="Text Box 23"/>
          <p:cNvSpPr txBox="1">
            <a:spLocks noChangeArrowheads="1"/>
          </p:cNvSpPr>
          <p:nvPr/>
        </p:nvSpPr>
        <p:spPr bwMode="auto">
          <a:xfrm>
            <a:off x="5829320" y="1143063"/>
            <a:ext cx="3686175" cy="2308189"/>
          </a:xfrm>
          <a:prstGeom prst="rect">
            <a:avLst/>
          </a:prstGeom>
          <a:noFill/>
          <a:ln w="9525">
            <a:solidFill>
              <a:srgbClr val="FFFF00"/>
            </a:solidFill>
            <a:miter lim="800000"/>
            <a:headEnd/>
            <a:tailEnd/>
          </a:ln>
        </p:spPr>
        <p:txBody>
          <a:bodyPr lIns="91303" tIns="45653" rIns="91303" bIns="45653">
            <a:spAutoFit/>
          </a:bodyPr>
          <a:lstStyle/>
          <a:p>
            <a:pPr>
              <a:spcBef>
                <a:spcPct val="50000"/>
              </a:spcBef>
            </a:pPr>
            <a:r>
              <a:rPr lang="en-US" sz="1800" b="1" dirty="0">
                <a:solidFill>
                  <a:srgbClr val="FFC000"/>
                </a:solidFill>
                <a:latin typeface="Arial" panose="020B0604020202020204" pitchFamily="34" charset="0"/>
                <a:cs typeface="Arial" panose="020B0604020202020204" pitchFamily="34" charset="0"/>
              </a:rPr>
              <a:t>Forest agency can make requests to local agency under local agreements</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Agreements differ across the state</a:t>
            </a:r>
          </a:p>
          <a:p>
            <a:pPr>
              <a:spcBef>
                <a:spcPct val="50000"/>
              </a:spcBef>
              <a:buFontTx/>
              <a:buChar char="•"/>
            </a:pPr>
            <a:r>
              <a:rPr lang="en-US" sz="1800" b="1" dirty="0">
                <a:solidFill>
                  <a:srgbClr val="FFC000"/>
                </a:solidFill>
                <a:latin typeface="Arial" panose="020B0604020202020204" pitchFamily="34" charset="0"/>
                <a:cs typeface="Arial" panose="020B0604020202020204" pitchFamily="34" charset="0"/>
              </a:rPr>
              <a:t> Makes use of closest resource for IA</a:t>
            </a:r>
          </a:p>
        </p:txBody>
      </p:sp>
      <p:sp>
        <p:nvSpPr>
          <p:cNvPr id="14351" name="Line 24"/>
          <p:cNvSpPr>
            <a:spLocks noChangeShapeType="1"/>
          </p:cNvSpPr>
          <p:nvPr/>
        </p:nvSpPr>
        <p:spPr bwMode="auto">
          <a:xfrm flipV="1">
            <a:off x="2143125" y="5029200"/>
            <a:ext cx="0" cy="533400"/>
          </a:xfrm>
          <a:prstGeom prst="line">
            <a:avLst/>
          </a:prstGeom>
          <a:noFill/>
          <a:ln w="9525">
            <a:solidFill>
              <a:srgbClr val="FFFF00"/>
            </a:solidFill>
            <a:round/>
            <a:headEnd/>
            <a:tailEnd type="triangle" w="med" len="med"/>
          </a:ln>
        </p:spPr>
        <p:txBody>
          <a:bodyPr lIns="91303" tIns="45653" rIns="91303" bIns="45653"/>
          <a:lstStyle/>
          <a:p>
            <a:endParaRPr lang="en-US"/>
          </a:p>
        </p:txBody>
      </p:sp>
    </p:spTree>
    <p:extLst>
      <p:ext uri="{BB962C8B-B14F-4D97-AF65-F5344CB8AC3E}">
        <p14:creationId xmlns:p14="http://schemas.microsoft.com/office/powerpoint/2010/main" val="169539627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71527" y="152400"/>
            <a:ext cx="8743950" cy="1143000"/>
          </a:xfrm>
        </p:spPr>
        <p:txBody>
          <a:bodyPr/>
          <a:lstStyle/>
          <a:p>
            <a:r>
              <a:rPr lang="en-US" dirty="0" smtClean="0">
                <a:solidFill>
                  <a:schemeClr val="bg1"/>
                </a:solidFill>
                <a:latin typeface="Arial" charset="0"/>
                <a:cs typeface="Arial" charset="0"/>
              </a:rPr>
              <a:t>Cal OES Region VI</a:t>
            </a:r>
          </a:p>
        </p:txBody>
      </p:sp>
      <p:sp>
        <p:nvSpPr>
          <p:cNvPr id="8195" name="Content Placeholder 2"/>
          <p:cNvSpPr>
            <a:spLocks noGrp="1"/>
          </p:cNvSpPr>
          <p:nvPr>
            <p:ph idx="1"/>
          </p:nvPr>
        </p:nvSpPr>
        <p:spPr>
          <a:xfrm>
            <a:off x="342900" y="1219200"/>
            <a:ext cx="9448800" cy="4953000"/>
          </a:xfrm>
        </p:spPr>
        <p:txBody>
          <a:bodyPr/>
          <a:lstStyle/>
          <a:p>
            <a:pPr marL="0" indent="0" algn="ctr">
              <a:buNone/>
            </a:pPr>
            <a:r>
              <a:rPr lang="en-US" dirty="0" smtClean="0">
                <a:latin typeface="Arial" pitchFamily="34" charset="0"/>
                <a:cs typeface="Arial" pitchFamily="34" charset="0"/>
              </a:rPr>
              <a:t>Assistant Chiefs </a:t>
            </a:r>
          </a:p>
          <a:p>
            <a:pPr marL="0" indent="0">
              <a:buNone/>
            </a:pPr>
            <a:r>
              <a:rPr lang="en-US" dirty="0" smtClean="0">
                <a:latin typeface="Arial" pitchFamily="34" charset="0"/>
                <a:cs typeface="Arial" pitchFamily="34" charset="0"/>
              </a:rPr>
              <a:t>Art Torrez</a:t>
            </a:r>
            <a:r>
              <a:rPr lang="en-US" dirty="0">
                <a:latin typeface="Arial" pitchFamily="34" charset="0"/>
                <a:cs typeface="Arial" pitchFamily="34" charset="0"/>
              </a:rPr>
              <a:t> </a:t>
            </a:r>
            <a:r>
              <a:rPr lang="en-US" dirty="0" smtClean="0">
                <a:solidFill>
                  <a:schemeClr val="tx1">
                    <a:lumMod val="75000"/>
                  </a:schemeClr>
                </a:solidFill>
                <a:latin typeface="Arial" pitchFamily="34" charset="0"/>
                <a:cs typeface="Arial" pitchFamily="34" charset="0"/>
              </a:rPr>
              <a:t>		</a:t>
            </a:r>
            <a:r>
              <a:rPr lang="en-US" sz="3600" dirty="0" smtClean="0">
                <a:solidFill>
                  <a:srgbClr val="6600FF"/>
                </a:solidFill>
                <a:latin typeface="Arial" pitchFamily="34" charset="0"/>
                <a:cs typeface="Arial" pitchFamily="34" charset="0"/>
                <a:hlinkClick r:id="rId2"/>
              </a:rPr>
              <a:t>art.torrez@caloes.ca.gov</a:t>
            </a:r>
            <a:endParaRPr lang="en-US" sz="3600" dirty="0" smtClean="0">
              <a:solidFill>
                <a:srgbClr val="6600FF"/>
              </a:solidFill>
              <a:latin typeface="Arial" pitchFamily="34" charset="0"/>
              <a:cs typeface="Arial" pitchFamily="34" charset="0"/>
            </a:endParaRPr>
          </a:p>
          <a:p>
            <a:pPr marL="0" indent="0">
              <a:buNone/>
            </a:pPr>
            <a:r>
              <a:rPr lang="en-US" sz="3600" dirty="0" smtClean="0">
                <a:latin typeface="Arial" pitchFamily="34" charset="0"/>
                <a:cs typeface="Arial" pitchFamily="34" charset="0"/>
              </a:rPr>
              <a:t>(916) 642-3838 cell</a:t>
            </a:r>
          </a:p>
          <a:p>
            <a:pPr marL="0" indent="0">
              <a:buNone/>
            </a:pPr>
            <a:endParaRPr lang="en-US" sz="4000" dirty="0">
              <a:latin typeface="Arial" pitchFamily="34" charset="0"/>
              <a:cs typeface="Arial" pitchFamily="34" charset="0"/>
            </a:endParaRPr>
          </a:p>
          <a:p>
            <a:pPr marL="0" indent="0">
              <a:buNone/>
            </a:pPr>
            <a:r>
              <a:rPr lang="en-US" sz="4000" dirty="0" smtClean="0">
                <a:latin typeface="Arial" pitchFamily="34" charset="0"/>
                <a:cs typeface="Arial" pitchFamily="34" charset="0"/>
              </a:rPr>
              <a:t>Pete Mercado	</a:t>
            </a:r>
            <a:r>
              <a:rPr lang="en-US" sz="3200" dirty="0" smtClean="0">
                <a:latin typeface="Arial" pitchFamily="34" charset="0"/>
                <a:cs typeface="Arial" pitchFamily="34" charset="0"/>
                <a:hlinkClick r:id="rId3"/>
              </a:rPr>
              <a:t>pete.mercado@caloes.ca.gov</a:t>
            </a:r>
            <a:endParaRPr lang="en-US" sz="3200" dirty="0" smtClean="0">
              <a:latin typeface="Arial" pitchFamily="34" charset="0"/>
              <a:cs typeface="Arial" pitchFamily="34" charset="0"/>
            </a:endParaRPr>
          </a:p>
          <a:p>
            <a:pPr marL="0" indent="0">
              <a:buNone/>
            </a:pPr>
            <a:r>
              <a:rPr lang="en-US" sz="3600" dirty="0" smtClean="0">
                <a:latin typeface="Arial" pitchFamily="34" charset="0"/>
                <a:cs typeface="Arial" pitchFamily="34" charset="0"/>
              </a:rPr>
              <a:t>(619) 302-5360 cell</a:t>
            </a:r>
          </a:p>
          <a:p>
            <a:pPr lvl="1">
              <a:buNone/>
            </a:pPr>
            <a:endParaRPr lang="en-US" dirty="0" smtClean="0">
              <a:latin typeface="Arial" pitchFamily="34" charset="0"/>
              <a:cs typeface="Arial" pitchFamily="34" charset="0"/>
            </a:endParaRPr>
          </a:p>
          <a:p>
            <a:pPr lvl="1"/>
            <a:endParaRPr lang="en-US" dirty="0"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1" y="0"/>
            <a:ext cx="10341428" cy="6858000"/>
          </a:xfrm>
          <a:prstGeom prst="rect">
            <a:avLst/>
          </a:prstGeom>
          <a:ln>
            <a:solidFill>
              <a:schemeClr val="accent1"/>
            </a:solidFill>
          </a:ln>
        </p:spPr>
      </p:pic>
      <p:sp>
        <p:nvSpPr>
          <p:cNvPr id="55299" name="Text Box 3"/>
          <p:cNvSpPr txBox="1">
            <a:spLocks noChangeArrowheads="1"/>
          </p:cNvSpPr>
          <p:nvPr/>
        </p:nvSpPr>
        <p:spPr bwMode="auto">
          <a:xfrm>
            <a:off x="2537973" y="4343470"/>
            <a:ext cx="5512771" cy="830861"/>
          </a:xfrm>
          <a:prstGeom prst="rect">
            <a:avLst/>
          </a:prstGeom>
          <a:noFill/>
          <a:ln w="12700">
            <a:noFill/>
            <a:miter lim="800000"/>
            <a:headEnd type="none" w="sm" len="sm"/>
            <a:tailEnd type="none" w="sm" len="sm"/>
          </a:ln>
        </p:spPr>
        <p:txBody>
          <a:bodyPr wrap="none" lIns="91303" tIns="45653" rIns="91303" bIns="45653">
            <a:spAutoFit/>
          </a:bodyPr>
          <a:lstStyle/>
          <a:p>
            <a:pPr algn="ctr"/>
            <a:r>
              <a:rPr lang="en-US" sz="2400" b="1" dirty="0">
                <a:solidFill>
                  <a:schemeClr val="tx1"/>
                </a:solidFill>
              </a:rPr>
              <a:t>Governors Office of Emergency Services</a:t>
            </a:r>
          </a:p>
          <a:p>
            <a:pPr algn="ctr"/>
            <a:r>
              <a:rPr lang="en-US" sz="2400" b="1" dirty="0">
                <a:solidFill>
                  <a:schemeClr val="tx1"/>
                </a:solidFill>
              </a:rPr>
              <a:t> OES - Fire &amp; Rescue Branch</a:t>
            </a:r>
          </a:p>
        </p:txBody>
      </p:sp>
      <p:sp>
        <p:nvSpPr>
          <p:cNvPr id="55300" name="Text Box 5"/>
          <p:cNvSpPr txBox="1">
            <a:spLocks noChangeArrowheads="1"/>
          </p:cNvSpPr>
          <p:nvPr/>
        </p:nvSpPr>
        <p:spPr bwMode="auto">
          <a:xfrm>
            <a:off x="2537790" y="685813"/>
            <a:ext cx="5196510" cy="1815746"/>
          </a:xfrm>
          <a:prstGeom prst="rect">
            <a:avLst/>
          </a:prstGeom>
          <a:noFill/>
          <a:ln w="12700">
            <a:noFill/>
            <a:miter lim="800000"/>
            <a:headEnd type="none" w="sm" len="sm"/>
            <a:tailEnd type="none" w="sm" len="sm"/>
          </a:ln>
        </p:spPr>
        <p:txBody>
          <a:bodyPr wrap="square" lIns="91303" tIns="45653" rIns="91303" bIns="45653">
            <a:spAutoFit/>
          </a:bodyPr>
          <a:lstStyle/>
          <a:p>
            <a:pPr algn="ctr">
              <a:spcBef>
                <a:spcPct val="50000"/>
              </a:spcBef>
            </a:pPr>
            <a:r>
              <a:rPr lang="en-US" b="1" dirty="0" smtClean="0"/>
              <a:t>Cal OES State Warning Center</a:t>
            </a:r>
            <a:endParaRPr lang="en-US" b="1" dirty="0"/>
          </a:p>
          <a:p>
            <a:pPr algn="ctr">
              <a:spcBef>
                <a:spcPct val="50000"/>
              </a:spcBef>
            </a:pPr>
            <a:r>
              <a:rPr lang="en-US" b="1" dirty="0" smtClean="0"/>
              <a:t>(916) 845-8911</a:t>
            </a:r>
            <a:endParaRPr lang="en-US" b="1" dirty="0"/>
          </a:p>
          <a:p>
            <a:pPr algn="ctr">
              <a:spcBef>
                <a:spcPct val="50000"/>
              </a:spcBef>
            </a:pPr>
            <a:r>
              <a:rPr lang="en-US" b="1" dirty="0" smtClean="0"/>
              <a:t>Ask for FIRE Duty Officer</a:t>
            </a:r>
            <a:endParaRPr lang="en-US" b="1" dirty="0"/>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5531" y="2743569"/>
            <a:ext cx="1825392" cy="1370862"/>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23681</TotalTime>
  <Words>4477</Words>
  <Application>Microsoft Office PowerPoint</Application>
  <PresentationFormat>35mm Slides</PresentationFormat>
  <Paragraphs>659</Paragraphs>
  <Slides>91</Slides>
  <Notes>55</Notes>
  <HiddenSlides>1</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91</vt:i4>
      </vt:variant>
    </vt:vector>
  </HeadingPairs>
  <TitlesOfParts>
    <vt:vector size="103" baseType="lpstr">
      <vt:lpstr>ＭＳ Ｐゴシック</vt:lpstr>
      <vt:lpstr>Arial</vt:lpstr>
      <vt:lpstr>Calibri</vt:lpstr>
      <vt:lpstr>Times New Roman</vt:lpstr>
      <vt:lpstr>Wingdings</vt:lpstr>
      <vt:lpstr>Default Design</vt:lpstr>
      <vt:lpstr>Office Theme</vt:lpstr>
      <vt:lpstr>1_Office Theme</vt:lpstr>
      <vt:lpstr>2_Office Theme</vt:lpstr>
      <vt:lpstr>3_Office Theme</vt:lpstr>
      <vt:lpstr>4_Office Theme</vt:lpstr>
      <vt:lpstr>Document</vt:lpstr>
      <vt:lpstr>  Region VI Strike Team Leader, Single Increment &amp; Overhead Refresher 2017</vt:lpstr>
      <vt:lpstr>It is the responsibility of the  Overhead*/STL/TFL to always know which agreement was used for your request and what mission (who pays) you were requested for!</vt:lpstr>
      <vt:lpstr>AGREEMENTS</vt:lpstr>
      <vt:lpstr>AGREEMENTS</vt:lpstr>
      <vt:lpstr>Agreements</vt:lpstr>
      <vt:lpstr>PowerPoint Presentation</vt:lpstr>
      <vt:lpstr>PowerPoint Presentation</vt:lpstr>
      <vt:lpstr>PowerPoint Presentation</vt:lpstr>
      <vt:lpstr>PowerPoint Presentation</vt:lpstr>
      <vt:lpstr>PowerPoint Presentation</vt:lpstr>
      <vt:lpstr>PowerPoint Presentation</vt:lpstr>
      <vt:lpstr>The California Fire Assistance Agreement (CFAA)</vt:lpstr>
      <vt:lpstr>CA Fire Assistance Agreement</vt:lpstr>
      <vt:lpstr>PowerPoint Presentation</vt:lpstr>
      <vt:lpstr>CA Fire Assistance Agreement</vt:lpstr>
      <vt:lpstr>CA Fire Assistance Agreement</vt:lpstr>
      <vt:lpstr>CA Fire Assistance Agreement</vt:lpstr>
      <vt:lpstr>CA Fire Assistance Agreement</vt:lpstr>
      <vt:lpstr>CA Fire Assistance Agreement</vt:lpstr>
      <vt:lpstr>CA Fire Assistance Agreement</vt:lpstr>
      <vt:lpstr>CA Fire Assistance Agreement</vt:lpstr>
      <vt:lpstr>CA Fire Assistance Agreement</vt:lpstr>
      <vt:lpstr>CA Fire Assistance Agreement</vt:lpstr>
      <vt:lpstr>CA Fire Assistance Agreement</vt:lpstr>
      <vt:lpstr>CA Fire Assistance Agreement</vt:lpstr>
      <vt:lpstr>How much does this cost?</vt:lpstr>
      <vt:lpstr>How much does this cost?</vt:lpstr>
      <vt:lpstr>Some things to know about the CFAA</vt:lpstr>
      <vt:lpstr>Some things to know about the CFAA</vt:lpstr>
      <vt:lpstr>PowerPoint Presentation</vt:lpstr>
      <vt:lpstr>Some things to know about the CFAA</vt:lpstr>
      <vt:lpstr>Approved Personnel Rotations</vt:lpstr>
      <vt:lpstr>Approved Personnel Rotations</vt:lpstr>
      <vt:lpstr>Personnel Rotations</vt:lpstr>
      <vt:lpstr>Personnel Rotation Issues</vt:lpstr>
      <vt:lpstr>IMT/Overhead Rental Car</vt:lpstr>
      <vt:lpstr>IMT/Overhead Rental Car</vt:lpstr>
      <vt:lpstr>IMT/Overhead Rental Car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CFAA  Responder Types</vt:lpstr>
      <vt:lpstr>CFAA  Responder Types</vt:lpstr>
      <vt:lpstr>F-42 tips</vt:lpstr>
      <vt:lpstr>OES Engine S/T Differences</vt:lpstr>
      <vt:lpstr>Work / Rest Guidelines</vt:lpstr>
      <vt:lpstr>Incident Off-Shift Rest &amp; Sleeping Accommodations</vt:lpstr>
      <vt:lpstr>Incident Off-Shift Rest &amp; Sleeping Accommodations</vt:lpstr>
      <vt:lpstr>Incident Off-Shift Rest &amp; Sleeping Accommodations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Documentation</vt:lpstr>
      <vt:lpstr>State Vehicle Accident Report STD Form 270</vt:lpstr>
      <vt:lpstr>PowerPoint Presentation</vt:lpstr>
      <vt:lpstr>PowerPoint Presentation</vt:lpstr>
      <vt:lpstr>PowerPoint Presentation</vt:lpstr>
      <vt:lpstr>PowerPoint Presentation</vt:lpstr>
      <vt:lpstr>PowerPoint Presentation</vt:lpstr>
      <vt:lpstr>Compensation/Claims “S” Number Process</vt:lpstr>
      <vt:lpstr>Comp/Claims Process</vt:lpstr>
      <vt:lpstr>Comp/Claims Process</vt:lpstr>
      <vt:lpstr>PowerPoint Presentation</vt:lpstr>
      <vt:lpstr>Comp/Claims Process</vt:lpstr>
      <vt:lpstr>Comp/Claims Process</vt:lpstr>
      <vt:lpstr>Comp/Claims Process</vt:lpstr>
      <vt:lpstr>Notifications</vt:lpstr>
      <vt:lpstr>Accident/Claims Process</vt:lpstr>
      <vt:lpstr>Other Reimbursements Thru the F-42 Process</vt:lpstr>
      <vt:lpstr>Expectations at Incident Base </vt:lpstr>
      <vt:lpstr>We expect you to….</vt:lpstr>
      <vt:lpstr>Determine Urgency</vt:lpstr>
      <vt:lpstr>Build your file</vt:lpstr>
      <vt:lpstr>Cal OES Assistant Chiefs</vt:lpstr>
      <vt:lpstr>Cal OES Assistant Chiefs</vt:lpstr>
      <vt:lpstr>Cal OES Region VI</vt:lpstr>
      <vt:lpstr>PowerPoint Presentation</vt:lpstr>
    </vt:vector>
  </TitlesOfParts>
  <Company>OES Fire &amp; Rescue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Expectations on OES Assignments</dc:title>
  <dc:creator>Bill Bondshu</dc:creator>
  <cp:lastModifiedBy>Ken Kremensky</cp:lastModifiedBy>
  <cp:revision>646</cp:revision>
  <cp:lastPrinted>2000-04-06T00:41:36Z</cp:lastPrinted>
  <dcterms:created xsi:type="dcterms:W3CDTF">1997-04-25T22:58:27Z</dcterms:created>
  <dcterms:modified xsi:type="dcterms:W3CDTF">2017-06-13T22:48:56Z</dcterms:modified>
</cp:coreProperties>
</file>